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9144000" cy="6858000"/>
  <p:defaultTextStyle>
    <a:defPPr>
      <a:defRPr lang="en-US"/>
    </a:defPPr>
    <a:lvl1pPr marL="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1pPr>
    <a:lvl2pPr marL="259461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2pPr>
    <a:lvl3pPr marL="518922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3pPr>
    <a:lvl4pPr marL="778383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4pPr>
    <a:lvl5pPr marL="1037844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5pPr>
    <a:lvl6pPr marL="1297305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6pPr>
    <a:lvl7pPr marL="1556766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7pPr>
    <a:lvl8pPr marL="1816227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8pPr>
    <a:lvl9pPr marL="20756880" algn="l" defTabSz="5189220" rtl="0" eaLnBrk="1" latinLnBrk="0" hangingPunct="1">
      <a:defRPr sz="10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27"/>
  </p:normalViewPr>
  <p:slideViewPr>
    <p:cSldViewPr>
      <p:cViewPr>
        <p:scale>
          <a:sx n="53" d="100"/>
          <a:sy n="53" d="100"/>
        </p:scale>
        <p:origin x="368" y="-1440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1BF3-0595-344C-8E60-A583EEE3AD8E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36E5-F197-0741-A6FA-5D8D7C20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7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136E5-F197-0741-A6FA-5D8D7C20F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6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3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69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0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37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9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919468" y="9898373"/>
            <a:ext cx="38143616" cy="2109175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8115" y="9898373"/>
            <a:ext cx="113936768" cy="2109175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4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84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</p:spPr>
        <p:txBody>
          <a:bodyPr anchor="t"/>
          <a:lstStyle>
            <a:lvl1pPr algn="l">
              <a:defRPr sz="1342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</p:spPr>
        <p:txBody>
          <a:bodyPr anchor="b"/>
          <a:lstStyle>
            <a:lvl1pPr marL="0" indent="0">
              <a:buNone/>
              <a:defRPr sz="6740">
                <a:solidFill>
                  <a:schemeClr val="tx1">
                    <a:tint val="75000"/>
                  </a:schemeClr>
                </a:solidFill>
              </a:defRPr>
            </a:lvl1pPr>
            <a:lvl2pPr marL="1533933" indent="0">
              <a:buNone/>
              <a:defRPr sz="6030">
                <a:solidFill>
                  <a:schemeClr val="tx1">
                    <a:tint val="75000"/>
                  </a:schemeClr>
                </a:solidFill>
              </a:defRPr>
            </a:lvl2pPr>
            <a:lvl3pPr marL="3067867" indent="0">
              <a:buNone/>
              <a:defRPr sz="5380">
                <a:solidFill>
                  <a:schemeClr val="tx1">
                    <a:tint val="75000"/>
                  </a:schemeClr>
                </a:solidFill>
              </a:defRPr>
            </a:lvl3pPr>
            <a:lvl4pPr marL="4601800" indent="0">
              <a:buNone/>
              <a:defRPr sz="4670">
                <a:solidFill>
                  <a:schemeClr val="tx1">
                    <a:tint val="75000"/>
                  </a:schemeClr>
                </a:solidFill>
              </a:defRPr>
            </a:lvl4pPr>
            <a:lvl5pPr marL="6135734" indent="0">
              <a:buNone/>
              <a:defRPr sz="4670">
                <a:solidFill>
                  <a:schemeClr val="tx1">
                    <a:tint val="75000"/>
                  </a:schemeClr>
                </a:solidFill>
              </a:defRPr>
            </a:lvl5pPr>
            <a:lvl6pPr marL="7669667" indent="0">
              <a:buNone/>
              <a:defRPr sz="4670">
                <a:solidFill>
                  <a:schemeClr val="tx1">
                    <a:tint val="75000"/>
                  </a:schemeClr>
                </a:solidFill>
              </a:defRPr>
            </a:lvl6pPr>
            <a:lvl7pPr marL="9203601" indent="0">
              <a:buNone/>
              <a:defRPr sz="4670">
                <a:solidFill>
                  <a:schemeClr val="tx1">
                    <a:tint val="75000"/>
                  </a:schemeClr>
                </a:solidFill>
              </a:defRPr>
            </a:lvl7pPr>
            <a:lvl8pPr marL="10737534" indent="0">
              <a:buNone/>
              <a:defRPr sz="4670">
                <a:solidFill>
                  <a:schemeClr val="tx1">
                    <a:tint val="75000"/>
                  </a:schemeClr>
                </a:solidFill>
              </a:defRPr>
            </a:lvl8pPr>
            <a:lvl9pPr marL="12271467" indent="0">
              <a:buNone/>
              <a:defRPr sz="4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67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8113" y="57676095"/>
            <a:ext cx="76040190" cy="163139802"/>
          </a:xfrm>
        </p:spPr>
        <p:txBody>
          <a:bodyPr/>
          <a:lstStyle>
            <a:lvl1pPr>
              <a:defRPr sz="9400"/>
            </a:lvl1pPr>
            <a:lvl2pPr>
              <a:defRPr sz="8040"/>
            </a:lvl2pPr>
            <a:lvl3pPr>
              <a:defRPr sz="6740"/>
            </a:lvl3pPr>
            <a:lvl4pPr>
              <a:defRPr sz="6030"/>
            </a:lvl4pPr>
            <a:lvl5pPr>
              <a:defRPr sz="6030"/>
            </a:lvl5pPr>
            <a:lvl6pPr>
              <a:defRPr sz="6030"/>
            </a:lvl6pPr>
            <a:lvl7pPr>
              <a:defRPr sz="6030"/>
            </a:lvl7pPr>
            <a:lvl8pPr>
              <a:defRPr sz="6030"/>
            </a:lvl8pPr>
            <a:lvl9pPr>
              <a:defRPr sz="6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2892" y="57676095"/>
            <a:ext cx="76040194" cy="163139802"/>
          </a:xfrm>
        </p:spPr>
        <p:txBody>
          <a:bodyPr/>
          <a:lstStyle>
            <a:lvl1pPr>
              <a:defRPr sz="9400"/>
            </a:lvl1pPr>
            <a:lvl2pPr>
              <a:defRPr sz="8040"/>
            </a:lvl2pPr>
            <a:lvl3pPr>
              <a:defRPr sz="6740"/>
            </a:lvl3pPr>
            <a:lvl4pPr>
              <a:defRPr sz="6030"/>
            </a:lvl4pPr>
            <a:lvl5pPr>
              <a:defRPr sz="6030"/>
            </a:lvl5pPr>
            <a:lvl6pPr>
              <a:defRPr sz="6030"/>
            </a:lvl6pPr>
            <a:lvl7pPr>
              <a:defRPr sz="6030"/>
            </a:lvl7pPr>
            <a:lvl8pPr>
              <a:defRPr sz="6030"/>
            </a:lvl8pPr>
            <a:lvl9pPr>
              <a:defRPr sz="6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20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4"/>
          </a:xfrm>
        </p:spPr>
        <p:txBody>
          <a:bodyPr anchor="b"/>
          <a:lstStyle>
            <a:lvl1pPr marL="0" indent="0">
              <a:buNone/>
              <a:defRPr sz="8040" b="1"/>
            </a:lvl1pPr>
            <a:lvl2pPr marL="1533933" indent="0">
              <a:buNone/>
              <a:defRPr sz="6740" b="1"/>
            </a:lvl2pPr>
            <a:lvl3pPr marL="3067867" indent="0">
              <a:buNone/>
              <a:defRPr sz="6030" b="1"/>
            </a:lvl3pPr>
            <a:lvl4pPr marL="4601800" indent="0">
              <a:buNone/>
              <a:defRPr sz="5380" b="1"/>
            </a:lvl4pPr>
            <a:lvl5pPr marL="6135734" indent="0">
              <a:buNone/>
              <a:defRPr sz="5380" b="1"/>
            </a:lvl5pPr>
            <a:lvl6pPr marL="7669667" indent="0">
              <a:buNone/>
              <a:defRPr sz="5380" b="1"/>
            </a:lvl6pPr>
            <a:lvl7pPr marL="9203601" indent="0">
              <a:buNone/>
              <a:defRPr sz="5380" b="1"/>
            </a:lvl7pPr>
            <a:lvl8pPr marL="10737534" indent="0">
              <a:buNone/>
              <a:defRPr sz="5380" b="1"/>
            </a:lvl8pPr>
            <a:lvl9pPr marL="12271467" indent="0">
              <a:buNone/>
              <a:defRPr sz="53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1"/>
            <a:ext cx="13376810" cy="24661708"/>
          </a:xfrm>
        </p:spPr>
        <p:txBody>
          <a:bodyPr/>
          <a:lstStyle>
            <a:lvl1pPr>
              <a:defRPr sz="8040"/>
            </a:lvl1pPr>
            <a:lvl2pPr>
              <a:defRPr sz="6740"/>
            </a:lvl2pPr>
            <a:lvl3pPr>
              <a:defRPr sz="6030"/>
            </a:lvl3pPr>
            <a:lvl4pPr>
              <a:defRPr sz="5380"/>
            </a:lvl4pPr>
            <a:lvl5pPr>
              <a:defRPr sz="5380"/>
            </a:lvl5pPr>
            <a:lvl6pPr>
              <a:defRPr sz="5380"/>
            </a:lvl6pPr>
            <a:lvl7pPr>
              <a:defRPr sz="5380"/>
            </a:lvl7pPr>
            <a:lvl8pPr>
              <a:defRPr sz="5380"/>
            </a:lvl8pPr>
            <a:lvl9pPr>
              <a:defRPr sz="53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1308"/>
            <a:ext cx="13382065" cy="3993034"/>
          </a:xfrm>
        </p:spPr>
        <p:txBody>
          <a:bodyPr anchor="b"/>
          <a:lstStyle>
            <a:lvl1pPr marL="0" indent="0">
              <a:buNone/>
              <a:defRPr sz="8040" b="1"/>
            </a:lvl1pPr>
            <a:lvl2pPr marL="1533933" indent="0">
              <a:buNone/>
              <a:defRPr sz="6740" b="1"/>
            </a:lvl2pPr>
            <a:lvl3pPr marL="3067867" indent="0">
              <a:buNone/>
              <a:defRPr sz="6030" b="1"/>
            </a:lvl3pPr>
            <a:lvl4pPr marL="4601800" indent="0">
              <a:buNone/>
              <a:defRPr sz="5380" b="1"/>
            </a:lvl4pPr>
            <a:lvl5pPr marL="6135734" indent="0">
              <a:buNone/>
              <a:defRPr sz="5380" b="1"/>
            </a:lvl5pPr>
            <a:lvl6pPr marL="7669667" indent="0">
              <a:buNone/>
              <a:defRPr sz="5380" b="1"/>
            </a:lvl6pPr>
            <a:lvl7pPr marL="9203601" indent="0">
              <a:buNone/>
              <a:defRPr sz="5380" b="1"/>
            </a:lvl7pPr>
            <a:lvl8pPr marL="10737534" indent="0">
              <a:buNone/>
              <a:defRPr sz="5380" b="1"/>
            </a:lvl8pPr>
            <a:lvl9pPr marL="12271467" indent="0">
              <a:buNone/>
              <a:defRPr sz="53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4341"/>
            <a:ext cx="13382065" cy="24661708"/>
          </a:xfrm>
        </p:spPr>
        <p:txBody>
          <a:bodyPr/>
          <a:lstStyle>
            <a:lvl1pPr>
              <a:defRPr sz="8040"/>
            </a:lvl1pPr>
            <a:lvl2pPr>
              <a:defRPr sz="6740"/>
            </a:lvl2pPr>
            <a:lvl3pPr>
              <a:defRPr sz="6030"/>
            </a:lvl3pPr>
            <a:lvl4pPr>
              <a:defRPr sz="5380"/>
            </a:lvl4pPr>
            <a:lvl5pPr>
              <a:defRPr sz="5380"/>
            </a:lvl5pPr>
            <a:lvl6pPr>
              <a:defRPr sz="5380"/>
            </a:lvl6pPr>
            <a:lvl7pPr>
              <a:defRPr sz="5380"/>
            </a:lvl7pPr>
            <a:lvl8pPr>
              <a:defRPr sz="5380"/>
            </a:lvl8pPr>
            <a:lvl9pPr>
              <a:defRPr sz="53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83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43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42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7" cy="7252860"/>
          </a:xfrm>
        </p:spPr>
        <p:txBody>
          <a:bodyPr anchor="b"/>
          <a:lstStyle>
            <a:lvl1pPr algn="l">
              <a:defRPr sz="674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6"/>
            <a:ext cx="16924685" cy="36531826"/>
          </a:xfrm>
        </p:spPr>
        <p:txBody>
          <a:bodyPr/>
          <a:lstStyle>
            <a:lvl1pPr>
              <a:defRPr sz="10760"/>
            </a:lvl1pPr>
            <a:lvl2pPr>
              <a:defRPr sz="9400"/>
            </a:lvl2pPr>
            <a:lvl3pPr>
              <a:defRPr sz="8040"/>
            </a:lvl3pPr>
            <a:lvl4pPr>
              <a:defRPr sz="6740"/>
            </a:lvl4pPr>
            <a:lvl5pPr>
              <a:defRPr sz="6740"/>
            </a:lvl5pPr>
            <a:lvl6pPr>
              <a:defRPr sz="6740"/>
            </a:lvl6pPr>
            <a:lvl7pPr>
              <a:defRPr sz="6740"/>
            </a:lvl7pPr>
            <a:lvl8pPr>
              <a:defRPr sz="6740"/>
            </a:lvl8pPr>
            <a:lvl9pPr>
              <a:defRPr sz="67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7" cy="29278966"/>
          </a:xfrm>
        </p:spPr>
        <p:txBody>
          <a:bodyPr/>
          <a:lstStyle>
            <a:lvl1pPr marL="0" indent="0">
              <a:buNone/>
              <a:defRPr sz="4670"/>
            </a:lvl1pPr>
            <a:lvl2pPr marL="1533933" indent="0">
              <a:buNone/>
              <a:defRPr sz="4020"/>
            </a:lvl2pPr>
            <a:lvl3pPr marL="3067867" indent="0">
              <a:buNone/>
              <a:defRPr sz="3370"/>
            </a:lvl3pPr>
            <a:lvl4pPr marL="4601800" indent="0">
              <a:buNone/>
              <a:defRPr sz="3015"/>
            </a:lvl4pPr>
            <a:lvl5pPr marL="6135734" indent="0">
              <a:buNone/>
              <a:defRPr sz="3015"/>
            </a:lvl5pPr>
            <a:lvl6pPr marL="7669667" indent="0">
              <a:buNone/>
              <a:defRPr sz="3015"/>
            </a:lvl6pPr>
            <a:lvl7pPr marL="9203601" indent="0">
              <a:buNone/>
              <a:defRPr sz="3015"/>
            </a:lvl7pPr>
            <a:lvl8pPr marL="10737534" indent="0">
              <a:buNone/>
              <a:defRPr sz="3015"/>
            </a:lvl8pPr>
            <a:lvl9pPr marL="12271467" indent="0">
              <a:buNone/>
              <a:defRPr sz="30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47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59"/>
          </a:xfrm>
        </p:spPr>
        <p:txBody>
          <a:bodyPr anchor="b"/>
          <a:lstStyle>
            <a:lvl1pPr algn="l">
              <a:defRPr sz="674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6"/>
            <a:ext cx="18165128" cy="25682258"/>
          </a:xfrm>
        </p:spPr>
        <p:txBody>
          <a:bodyPr/>
          <a:lstStyle>
            <a:lvl1pPr marL="0" indent="0">
              <a:buNone/>
              <a:defRPr sz="10760"/>
            </a:lvl1pPr>
            <a:lvl2pPr marL="1533933" indent="0">
              <a:buNone/>
              <a:defRPr sz="9400"/>
            </a:lvl2pPr>
            <a:lvl3pPr marL="3067867" indent="0">
              <a:buNone/>
              <a:defRPr sz="8040"/>
            </a:lvl3pPr>
            <a:lvl4pPr marL="4601800" indent="0">
              <a:buNone/>
              <a:defRPr sz="6740"/>
            </a:lvl4pPr>
            <a:lvl5pPr marL="6135734" indent="0">
              <a:buNone/>
              <a:defRPr sz="6740"/>
            </a:lvl5pPr>
            <a:lvl6pPr marL="7669667" indent="0">
              <a:buNone/>
              <a:defRPr sz="6740"/>
            </a:lvl6pPr>
            <a:lvl7pPr marL="9203601" indent="0">
              <a:buNone/>
              <a:defRPr sz="6740"/>
            </a:lvl7pPr>
            <a:lvl8pPr marL="10737534" indent="0">
              <a:buNone/>
              <a:defRPr sz="6740"/>
            </a:lvl8pPr>
            <a:lvl9pPr marL="12271467" indent="0">
              <a:buNone/>
              <a:defRPr sz="674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</p:spPr>
        <p:txBody>
          <a:bodyPr/>
          <a:lstStyle>
            <a:lvl1pPr marL="0" indent="0">
              <a:buNone/>
              <a:defRPr sz="4670"/>
            </a:lvl1pPr>
            <a:lvl2pPr marL="1533933" indent="0">
              <a:buNone/>
              <a:defRPr sz="4020"/>
            </a:lvl2pPr>
            <a:lvl3pPr marL="3067867" indent="0">
              <a:buNone/>
              <a:defRPr sz="3370"/>
            </a:lvl3pPr>
            <a:lvl4pPr marL="4601800" indent="0">
              <a:buNone/>
              <a:defRPr sz="3015"/>
            </a:lvl4pPr>
            <a:lvl5pPr marL="6135734" indent="0">
              <a:buNone/>
              <a:defRPr sz="3015"/>
            </a:lvl5pPr>
            <a:lvl6pPr marL="7669667" indent="0">
              <a:buNone/>
              <a:defRPr sz="3015"/>
            </a:lvl6pPr>
            <a:lvl7pPr marL="9203601" indent="0">
              <a:buNone/>
              <a:defRPr sz="3015"/>
            </a:lvl7pPr>
            <a:lvl8pPr marL="10737534" indent="0">
              <a:buNone/>
              <a:defRPr sz="3015"/>
            </a:lvl8pPr>
            <a:lvl9pPr marL="12271467" indent="0">
              <a:buNone/>
              <a:defRPr sz="30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83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518922" tIns="259461" rIns="518922" bIns="25946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48"/>
            <a:ext cx="27247692" cy="28248505"/>
          </a:xfrm>
          <a:prstGeom prst="rect">
            <a:avLst/>
          </a:prstGeom>
        </p:spPr>
        <p:txBody>
          <a:bodyPr vert="horz" lIns="518922" tIns="259461" rIns="518922" bIns="2594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1"/>
            <a:ext cx="7064216" cy="2278904"/>
          </a:xfrm>
          <a:prstGeom prst="rect">
            <a:avLst/>
          </a:prstGeom>
        </p:spPr>
        <p:txBody>
          <a:bodyPr vert="horz" lIns="518922" tIns="259461" rIns="518922" bIns="259461" rtlCol="0" anchor="ctr"/>
          <a:lstStyle>
            <a:lvl1pPr algn="l">
              <a:defRPr sz="4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3C9D-9438-42E0-9F8C-B6603590FE78}" type="datetimeFigureOut">
              <a:rPr lang="en-AU" smtClean="0"/>
              <a:t>12/5/21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1"/>
            <a:ext cx="9587151" cy="2278904"/>
          </a:xfrm>
          <a:prstGeom prst="rect">
            <a:avLst/>
          </a:prstGeom>
        </p:spPr>
        <p:txBody>
          <a:bodyPr vert="horz" lIns="518922" tIns="259461" rIns="518922" bIns="259461" rtlCol="0" anchor="ctr"/>
          <a:lstStyle>
            <a:lvl1pPr algn="ctr">
              <a:defRPr sz="4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1"/>
            <a:ext cx="7064216" cy="2278904"/>
          </a:xfrm>
          <a:prstGeom prst="rect">
            <a:avLst/>
          </a:prstGeom>
        </p:spPr>
        <p:txBody>
          <a:bodyPr vert="horz" lIns="518922" tIns="259461" rIns="518922" bIns="259461" rtlCol="0" anchor="ctr"/>
          <a:lstStyle>
            <a:lvl1pPr algn="r">
              <a:defRPr sz="4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6850-96C4-47CB-9083-A1796C53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8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67867" rtl="0" eaLnBrk="1" latinLnBrk="0" hangingPunct="1">
        <a:spcBef>
          <a:spcPct val="0"/>
        </a:spcBef>
        <a:buNone/>
        <a:defRPr sz="14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0450" indent="-1150450" algn="l" defTabSz="306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60" kern="1200">
          <a:solidFill>
            <a:schemeClr val="tx1"/>
          </a:solidFill>
          <a:latin typeface="+mn-lt"/>
          <a:ea typeface="+mn-ea"/>
          <a:cs typeface="+mn-cs"/>
        </a:defRPr>
      </a:lvl1pPr>
      <a:lvl2pPr marL="2492642" indent="-958708" algn="l" defTabSz="3067867" rtl="0" eaLnBrk="1" latinLnBrk="0" hangingPunct="1">
        <a:spcBef>
          <a:spcPct val="20000"/>
        </a:spcBef>
        <a:buFont typeface="Arial" panose="020B0604020202020204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34834" indent="-766967" algn="l" defTabSz="306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8040" kern="1200">
          <a:solidFill>
            <a:schemeClr val="tx1"/>
          </a:solidFill>
          <a:latin typeface="+mn-lt"/>
          <a:ea typeface="+mn-ea"/>
          <a:cs typeface="+mn-cs"/>
        </a:defRPr>
      </a:lvl3pPr>
      <a:lvl4pPr marL="5368767" indent="-766967" algn="l" defTabSz="306786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40" kern="1200">
          <a:solidFill>
            <a:schemeClr val="tx1"/>
          </a:solidFill>
          <a:latin typeface="+mn-lt"/>
          <a:ea typeface="+mn-ea"/>
          <a:cs typeface="+mn-cs"/>
        </a:defRPr>
      </a:lvl4pPr>
      <a:lvl5pPr marL="6902700" indent="-766967" algn="l" defTabSz="3067867" rtl="0" eaLnBrk="1" latinLnBrk="0" hangingPunct="1">
        <a:spcBef>
          <a:spcPct val="20000"/>
        </a:spcBef>
        <a:buFont typeface="Arial" panose="020B0604020202020204" pitchFamily="34" charset="0"/>
        <a:buChar char="»"/>
        <a:defRPr sz="6740" kern="1200">
          <a:solidFill>
            <a:schemeClr val="tx1"/>
          </a:solidFill>
          <a:latin typeface="+mn-lt"/>
          <a:ea typeface="+mn-ea"/>
          <a:cs typeface="+mn-cs"/>
        </a:defRPr>
      </a:lvl5pPr>
      <a:lvl6pPr marL="8436634" indent="-766967" algn="l" defTabSz="306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6740" kern="1200">
          <a:solidFill>
            <a:schemeClr val="tx1"/>
          </a:solidFill>
          <a:latin typeface="+mn-lt"/>
          <a:ea typeface="+mn-ea"/>
          <a:cs typeface="+mn-cs"/>
        </a:defRPr>
      </a:lvl6pPr>
      <a:lvl7pPr marL="9970567" indent="-766967" algn="l" defTabSz="306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6740" kern="1200">
          <a:solidFill>
            <a:schemeClr val="tx1"/>
          </a:solidFill>
          <a:latin typeface="+mn-lt"/>
          <a:ea typeface="+mn-ea"/>
          <a:cs typeface="+mn-cs"/>
        </a:defRPr>
      </a:lvl7pPr>
      <a:lvl8pPr marL="11504501" indent="-766967" algn="l" defTabSz="306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6740" kern="1200">
          <a:solidFill>
            <a:schemeClr val="tx1"/>
          </a:solidFill>
          <a:latin typeface="+mn-lt"/>
          <a:ea typeface="+mn-ea"/>
          <a:cs typeface="+mn-cs"/>
        </a:defRPr>
      </a:lvl8pPr>
      <a:lvl9pPr marL="13038434" indent="-766967" algn="l" defTabSz="306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6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1pPr>
      <a:lvl2pPr marL="1533933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2pPr>
      <a:lvl3pPr marL="3067867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3pPr>
      <a:lvl4pPr marL="4601800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4pPr>
      <a:lvl5pPr marL="6135734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5pPr>
      <a:lvl6pPr marL="7669667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6pPr>
      <a:lvl7pPr marL="9203601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7pPr>
      <a:lvl8pPr marL="10737534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8pPr>
      <a:lvl9pPr marL="12271467" algn="l" defTabSz="3067867" rtl="0" eaLnBrk="1" latinLnBrk="0" hangingPunct="1">
        <a:defRPr sz="60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 222">
            <a:extLst>
              <a:ext uri="{FF2B5EF4-FFF2-40B4-BE49-F238E27FC236}">
                <a16:creationId xmlns:a16="http://schemas.microsoft.com/office/drawing/2014/main" id="{543B6E8E-702E-3C42-8949-2950E6D4D282}"/>
              </a:ext>
            </a:extLst>
          </p:cNvPr>
          <p:cNvSpPr/>
          <p:nvPr/>
        </p:nvSpPr>
        <p:spPr>
          <a:xfrm>
            <a:off x="11529685" y="39565925"/>
            <a:ext cx="18352160" cy="2691345"/>
          </a:xfrm>
          <a:prstGeom prst="roundRect">
            <a:avLst>
              <a:gd name="adj" fmla="val 12681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  <a:lumMod val="25000"/>
                  <a:lumOff val="75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ln w="5715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4668A9D3-D866-5B4F-9FC7-83CDAF660CC5}"/>
              </a:ext>
            </a:extLst>
          </p:cNvPr>
          <p:cNvSpPr/>
          <p:nvPr/>
        </p:nvSpPr>
        <p:spPr>
          <a:xfrm>
            <a:off x="254510" y="32964108"/>
            <a:ext cx="29670286" cy="6246159"/>
          </a:xfrm>
          <a:prstGeom prst="roundRect">
            <a:avLst>
              <a:gd name="adj" fmla="val 10412"/>
            </a:avLst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23194" y="263064"/>
            <a:ext cx="18900508" cy="347954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AU" sz="6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RPE65</a:t>
            </a:r>
            <a:r>
              <a:rPr lang="en-AU" sz="6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synonymous variant causes aberrant splicing in patient-derived iPSC-retinal pigment epithelial cells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878" y="3794333"/>
            <a:ext cx="29227449" cy="403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600" dirty="0"/>
              <a:t>Benjamin M. Nash</a:t>
            </a:r>
            <a:r>
              <a:rPr lang="en-US" sz="4600" baseline="30000" dirty="0"/>
              <a:t>1,2,3*</a:t>
            </a:r>
            <a:r>
              <a:rPr lang="en-AU" sz="4600" dirty="0"/>
              <a:t>, To Ha </a:t>
            </a:r>
            <a:r>
              <a:rPr lang="en-AU" sz="4600" dirty="0" err="1"/>
              <a:t>Loi</a:t>
            </a:r>
            <a:r>
              <a:rPr lang="en-US" sz="4600" baseline="30000" dirty="0"/>
              <a:t>1</a:t>
            </a:r>
            <a:r>
              <a:rPr lang="en-AU" sz="4600" dirty="0"/>
              <a:t>, Amin Sabri</a:t>
            </a:r>
            <a:r>
              <a:rPr lang="en-US" sz="4600" baseline="30000" dirty="0"/>
              <a:t>1</a:t>
            </a:r>
            <a:r>
              <a:rPr lang="en-AU" sz="4600" dirty="0"/>
              <a:t>, Steven </a:t>
            </a:r>
            <a:r>
              <a:rPr lang="en-AU" sz="4600" dirty="0" err="1"/>
              <a:t>Eamegdool</a:t>
            </a:r>
            <a:r>
              <a:rPr lang="en-US" sz="4600" baseline="30000" dirty="0"/>
              <a:t>1</a:t>
            </a:r>
            <a:r>
              <a:rPr lang="en-AU" sz="4600" dirty="0"/>
              <a:t>, Milan Fernando</a:t>
            </a:r>
            <a:r>
              <a:rPr lang="en-AU" sz="4600" baseline="30000" dirty="0"/>
              <a:t>4</a:t>
            </a:r>
            <a:r>
              <a:rPr lang="en-AU" sz="4600" dirty="0"/>
              <a:t>, John Grigg</a:t>
            </a:r>
            <a:r>
              <a:rPr lang="en-US" sz="4600" baseline="30000" dirty="0"/>
              <a:t>1</a:t>
            </a:r>
            <a:r>
              <a:rPr lang="en-AU" sz="4600" dirty="0"/>
              <a:t>, </a:t>
            </a:r>
            <a:r>
              <a:rPr lang="en-AU" sz="4600" dirty="0" err="1"/>
              <a:t>Seo</a:t>
            </a:r>
            <a:r>
              <a:rPr lang="en-AU" sz="4600" dirty="0"/>
              <a:t>-Kyung Chung</a:t>
            </a:r>
            <a:r>
              <a:rPr lang="en-AU" sz="4600" baseline="30000" dirty="0"/>
              <a:t>5,6</a:t>
            </a:r>
            <a:r>
              <a:rPr lang="en-AU" sz="4600" dirty="0"/>
              <a:t>, </a:t>
            </a:r>
            <a:r>
              <a:rPr lang="en-AU" sz="4600" dirty="0" err="1"/>
              <a:t>Anai</a:t>
            </a:r>
            <a:r>
              <a:rPr lang="en-AU" sz="4600" dirty="0"/>
              <a:t> Gonzalez Cordero</a:t>
            </a:r>
            <a:r>
              <a:rPr lang="en-AU" sz="4600" baseline="30000" dirty="0"/>
              <a:t>4 </a:t>
            </a:r>
            <a:r>
              <a:rPr lang="en-AU" sz="4600" dirty="0"/>
              <a:t>and Robyn Jamieson</a:t>
            </a:r>
            <a:r>
              <a:rPr lang="en-US" sz="4600" baseline="30000" dirty="0"/>
              <a:t> 1,2,7</a:t>
            </a:r>
          </a:p>
          <a:p>
            <a:pPr lvl="0"/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1. Eye Genetics Research Unit, Children’s Medical Research Institute, Sydney Children’s Hospitals Network, Save Sight Institute, University of Sydney, </a:t>
            </a:r>
            <a:r>
              <a:rPr lang="en-US" sz="2400" dirty="0" err="1"/>
              <a:t>Westmead</a:t>
            </a:r>
            <a:r>
              <a:rPr lang="en-US" sz="2400" dirty="0"/>
              <a:t>, Sydney NSW; </a:t>
            </a:r>
            <a:r>
              <a:rPr lang="en-AU" sz="2400" dirty="0"/>
              <a:t>2. Specialty of Genomic Medicine, Children’s Hospital at Westmead Clinical School, Faculty of Medicine and Health, University of Sydney, Sydney NSW; 3. Sydney Genome Diagnostics, Western Sydney Genetics Program, Sydney Children’s Hospitals Network, Sydney NSW; 4. Stem Cell Medicine Group, </a:t>
            </a:r>
            <a:r>
              <a:rPr lang="en-US" sz="2400" dirty="0"/>
              <a:t>Children’s Medical Research Institute, University of Sydney, Sydney NSW</a:t>
            </a:r>
            <a:r>
              <a:rPr lang="en-AU" sz="2400" dirty="0"/>
              <a:t>; 5. Translational </a:t>
            </a:r>
            <a:r>
              <a:rPr lang="en-AU" sz="2400" dirty="0" err="1"/>
              <a:t>Neurogenomics</a:t>
            </a:r>
            <a:r>
              <a:rPr lang="en-AU" sz="2400" dirty="0"/>
              <a:t> Group, Kids Research, Sydney Children’s Hospital Network, Sydney NSW,; 6. Brain and Mind Centre, Faculty of Medicine and Health, University of Sydney, Sydney NSW; 7. Department of Clinical Genetics, Western Sydney Genetics Program, Sydney Children’s Hospitals Network, Sydney NSW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2" y="220482"/>
            <a:ext cx="4896524" cy="353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5"/>
          <a:stretch/>
        </p:blipFill>
        <p:spPr bwMode="auto">
          <a:xfrm>
            <a:off x="2622782" y="39627822"/>
            <a:ext cx="6241848" cy="2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888" y="336575"/>
            <a:ext cx="6025717" cy="289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71" y="39720272"/>
            <a:ext cx="2684073" cy="26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F9DC2C-8253-C047-BDBC-FEAE24C95833}"/>
              </a:ext>
            </a:extLst>
          </p:cNvPr>
          <p:cNvSpPr/>
          <p:nvPr/>
        </p:nvSpPr>
        <p:spPr>
          <a:xfrm>
            <a:off x="309364" y="7981058"/>
            <a:ext cx="29594241" cy="4052445"/>
          </a:xfrm>
          <a:prstGeom prst="roundRect">
            <a:avLst>
              <a:gd name="adj" fmla="val 12681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  <a:lumMod val="25000"/>
                  <a:lumOff val="75000"/>
                </a:schemeClr>
              </a:gs>
              <a:gs pos="80000">
                <a:schemeClr val="accent1">
                  <a:shade val="93000"/>
                  <a:satMod val="130000"/>
                  <a:alpha val="50000"/>
                </a:schemeClr>
              </a:gs>
              <a:gs pos="100000">
                <a:schemeClr val="accent1">
                  <a:shade val="94000"/>
                  <a:satMod val="135000"/>
                  <a:alpha val="50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Study Background</a:t>
            </a:r>
          </a:p>
          <a:p>
            <a:r>
              <a:rPr lang="en-A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Inherited Retinal Dystrophy (IRD) describes degenerative disorders of the retina with a prevalence estimate of 1:1000 people. Vision impairment varies from poor peripheral or night vision to complete blindness, and severity usually increases with age.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Genomic studies examining the &gt;250 IRD-associated disease genes are providing molecular diagnosis in ~50% of families examined. However, variant curation can often be challenging when assessing novel genomic variants. This is especially relevant with the strict inclusion criteria for gene therapy, such as </a:t>
            </a:r>
            <a:r>
              <a:rPr lang="en-A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voretigene</a:t>
            </a:r>
            <a:r>
              <a:rPr lang="en-A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neparvovec</a:t>
            </a:r>
            <a:r>
              <a:rPr lang="en-A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recently approved for use in Australia for retinal dystrophy due to </a:t>
            </a:r>
            <a:r>
              <a:rPr lang="en-A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RPE65 </a:t>
            </a:r>
            <a:r>
              <a:rPr lang="en-A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mutations.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Patient-derived retinal pigmented epithelial (iPSC-RPE) cells provide a valuable resource for investigation of genes with retinal-specific expression. </a:t>
            </a:r>
            <a:endParaRPr lang="en-A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study determines the pathogenicity of a novel synonymous RPE65 variant of unknown significance detected in trans with an established pathogenic variant on diagnostic genomic testing, in siblings with early onset retinal degeneration. </a:t>
            </a:r>
            <a:endParaRPr lang="en-A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AE4F5B8-74FB-AF4D-8038-030B061B9107}"/>
              </a:ext>
            </a:extLst>
          </p:cNvPr>
          <p:cNvSpPr/>
          <p:nvPr/>
        </p:nvSpPr>
        <p:spPr>
          <a:xfrm>
            <a:off x="286831" y="12270718"/>
            <a:ext cx="29594240" cy="8178189"/>
          </a:xfrm>
          <a:prstGeom prst="roundRect">
            <a:avLst>
              <a:gd name="adj" fmla="val 6921"/>
            </a:avLst>
          </a:prstGeom>
          <a:gradFill>
            <a:gsLst>
              <a:gs pos="0">
                <a:schemeClr val="accent6">
                  <a:shade val="51000"/>
                  <a:satMod val="130000"/>
                  <a:alpha val="50000"/>
                  <a:lumMod val="25000"/>
                  <a:lumOff val="75000"/>
                </a:schemeClr>
              </a:gs>
              <a:gs pos="80000">
                <a:schemeClr val="accent6">
                  <a:shade val="93000"/>
                  <a:satMod val="130000"/>
                  <a:alpha val="50000"/>
                </a:schemeClr>
              </a:gs>
              <a:gs pos="100000">
                <a:schemeClr val="accent6">
                  <a:shade val="94000"/>
                  <a:satMod val="135000"/>
                  <a:alpha val="50000"/>
                </a:schemeClr>
              </a:gs>
            </a:gsLst>
          </a:gradFill>
          <a:ln w="571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Ophthalmic &amp; clinical genomic investigations</a:t>
            </a:r>
          </a:p>
          <a:p>
            <a:endParaRPr lang="en-AU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Proband presentation at 4 years &amp; sibling at 2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Flecked macular appearance [pictured near right]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Electroretinogram showed extinguished rod-cone function from 5 years [pictured, far right]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Optical Coherence Tomography (OCT) showed preserved photoreceptors within the macula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Clinical diagnosis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Early-Onset Severe Retinal Dystrophy (EOSRD)</a:t>
            </a:r>
            <a:endParaRPr lang="en-US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Heterozygous </a:t>
            </a:r>
            <a:r>
              <a:rPr lang="en-US" sz="3200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RPE65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p.(Arg91Trp) – classified as Pathogenic</a:t>
            </a:r>
          </a:p>
          <a:p>
            <a:pPr>
              <a:buFontTx/>
              <a:buChar char="-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Most commonly reported pathogenic variant in literature</a:t>
            </a:r>
          </a:p>
          <a:p>
            <a:endParaRPr lang="en-A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Heterozygous</a:t>
            </a:r>
            <a:r>
              <a:rPr lang="en-US" sz="3200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RPE65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p.(Thr31Thr) – classified as VOUS</a:t>
            </a:r>
          </a:p>
          <a:p>
            <a:pPr lvl="0"/>
            <a:r>
              <a:rPr lang="en-A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Novel </a:t>
            </a:r>
            <a:r>
              <a:rPr lang="en-A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synonomous</a:t>
            </a:r>
            <a:r>
              <a:rPr lang="en-A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substitution</a:t>
            </a:r>
          </a:p>
          <a:p>
            <a:pPr>
              <a:buFontTx/>
              <a:buChar char="-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Absent from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gnomAD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(v2.1.1),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ClinVar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LOVD and HGMD</a:t>
            </a:r>
          </a:p>
          <a:p>
            <a:pPr>
              <a:buFontTx/>
              <a:buChar char="-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Impacts penultimate 3’ nucleotide of exon 2</a:t>
            </a:r>
          </a:p>
          <a:p>
            <a:pPr>
              <a:buFontTx/>
              <a:buChar char="-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Predicted reduced effect of natural splicing at canonical donor site </a:t>
            </a:r>
            <a:endParaRPr lang="en-US" sz="2800" i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-   Segregation studies showed the variants were in trans, with heterozygous biparental carriers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2EB94E-A269-5E41-BEC2-B1CEB9943142}"/>
              </a:ext>
            </a:extLst>
          </p:cNvPr>
          <p:cNvSpPr txBox="1"/>
          <p:nvPr/>
        </p:nvSpPr>
        <p:spPr>
          <a:xfrm>
            <a:off x="14490755" y="18320177"/>
            <a:ext cx="44074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RPE65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wild type transcript splicing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799B5AF-A9C9-6141-B5A0-5B170CA6562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4925" r="5356" b="50620"/>
          <a:stretch/>
        </p:blipFill>
        <p:spPr bwMode="auto">
          <a:xfrm>
            <a:off x="18415380" y="25390589"/>
            <a:ext cx="9905743" cy="5573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65B8D1B-D9D9-E343-97DC-FB602C018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090" y="24705101"/>
            <a:ext cx="8867329" cy="7772995"/>
          </a:xfrm>
          <a:prstGeom prst="rect">
            <a:avLst/>
          </a:prstGeom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D6D80650-6A46-B542-AF50-80777029E316}"/>
              </a:ext>
            </a:extLst>
          </p:cNvPr>
          <p:cNvSpPr txBox="1">
            <a:spLocks/>
          </p:cNvSpPr>
          <p:nvPr/>
        </p:nvSpPr>
        <p:spPr>
          <a:xfrm>
            <a:off x="555968" y="21149511"/>
            <a:ext cx="12166424" cy="40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Parental p.(Thr31Thr) carrier </a:t>
            </a:r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hiPSC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-RPE differentiation</a:t>
            </a: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DB07398-04E9-664E-ADB2-DAC4A0C12757}"/>
              </a:ext>
            </a:extLst>
          </p:cNvPr>
          <p:cNvSpPr/>
          <p:nvPr/>
        </p:nvSpPr>
        <p:spPr>
          <a:xfrm>
            <a:off x="5256973" y="22305961"/>
            <a:ext cx="290612" cy="1485900"/>
          </a:xfrm>
          <a:custGeom>
            <a:avLst/>
            <a:gdLst>
              <a:gd name="connsiteX0" fmla="*/ 0 w 200025"/>
              <a:gd name="connsiteY0" fmla="*/ 0 h 742950"/>
              <a:gd name="connsiteX1" fmla="*/ 0 w 200025"/>
              <a:gd name="connsiteY1" fmla="*/ 542925 h 742950"/>
              <a:gd name="connsiteX2" fmla="*/ 104775 w 200025"/>
              <a:gd name="connsiteY2" fmla="*/ 742950 h 742950"/>
              <a:gd name="connsiteX3" fmla="*/ 200025 w 200025"/>
              <a:gd name="connsiteY3" fmla="*/ 542925 h 742950"/>
              <a:gd name="connsiteX4" fmla="*/ 200025 w 200025"/>
              <a:gd name="connsiteY4" fmla="*/ 9525 h 742950"/>
              <a:gd name="connsiteX5" fmla="*/ 0 w 200025"/>
              <a:gd name="connsiteY5" fmla="*/ 0 h 742950"/>
              <a:gd name="connsiteX0" fmla="*/ 0 w 202406"/>
              <a:gd name="connsiteY0" fmla="*/ 2382 h 745332"/>
              <a:gd name="connsiteX1" fmla="*/ 0 w 202406"/>
              <a:gd name="connsiteY1" fmla="*/ 545307 h 745332"/>
              <a:gd name="connsiteX2" fmla="*/ 104775 w 202406"/>
              <a:gd name="connsiteY2" fmla="*/ 745332 h 745332"/>
              <a:gd name="connsiteX3" fmla="*/ 200025 w 202406"/>
              <a:gd name="connsiteY3" fmla="*/ 545307 h 745332"/>
              <a:gd name="connsiteX4" fmla="*/ 202406 w 202406"/>
              <a:gd name="connsiteY4" fmla="*/ 0 h 745332"/>
              <a:gd name="connsiteX5" fmla="*/ 0 w 202406"/>
              <a:gd name="connsiteY5" fmla="*/ 2382 h 745332"/>
              <a:gd name="connsiteX0" fmla="*/ 0 w 200254"/>
              <a:gd name="connsiteY0" fmla="*/ 0 h 742950"/>
              <a:gd name="connsiteX1" fmla="*/ 0 w 200254"/>
              <a:gd name="connsiteY1" fmla="*/ 542925 h 742950"/>
              <a:gd name="connsiteX2" fmla="*/ 104775 w 200254"/>
              <a:gd name="connsiteY2" fmla="*/ 742950 h 742950"/>
              <a:gd name="connsiteX3" fmla="*/ 200025 w 200254"/>
              <a:gd name="connsiteY3" fmla="*/ 542925 h 742950"/>
              <a:gd name="connsiteX4" fmla="*/ 200025 w 200254"/>
              <a:gd name="connsiteY4" fmla="*/ 2380 h 742950"/>
              <a:gd name="connsiteX5" fmla="*/ 0 w 200254"/>
              <a:gd name="connsiteY5" fmla="*/ 0 h 742950"/>
              <a:gd name="connsiteX0" fmla="*/ 0 w 200254"/>
              <a:gd name="connsiteY0" fmla="*/ 4763 h 747713"/>
              <a:gd name="connsiteX1" fmla="*/ 0 w 200254"/>
              <a:gd name="connsiteY1" fmla="*/ 547688 h 747713"/>
              <a:gd name="connsiteX2" fmla="*/ 104775 w 200254"/>
              <a:gd name="connsiteY2" fmla="*/ 747713 h 747713"/>
              <a:gd name="connsiteX3" fmla="*/ 200025 w 200254"/>
              <a:gd name="connsiteY3" fmla="*/ 547688 h 747713"/>
              <a:gd name="connsiteX4" fmla="*/ 200025 w 200254"/>
              <a:gd name="connsiteY4" fmla="*/ 0 h 747713"/>
              <a:gd name="connsiteX5" fmla="*/ 0 w 200254"/>
              <a:gd name="connsiteY5" fmla="*/ 4763 h 747713"/>
              <a:gd name="connsiteX0" fmla="*/ 0 w 200254"/>
              <a:gd name="connsiteY0" fmla="*/ 4763 h 747713"/>
              <a:gd name="connsiteX1" fmla="*/ 0 w 200254"/>
              <a:gd name="connsiteY1" fmla="*/ 547688 h 747713"/>
              <a:gd name="connsiteX2" fmla="*/ 104775 w 200254"/>
              <a:gd name="connsiteY2" fmla="*/ 747713 h 747713"/>
              <a:gd name="connsiteX3" fmla="*/ 200025 w 200254"/>
              <a:gd name="connsiteY3" fmla="*/ 547688 h 747713"/>
              <a:gd name="connsiteX4" fmla="*/ 200025 w 200254"/>
              <a:gd name="connsiteY4" fmla="*/ 0 h 747713"/>
              <a:gd name="connsiteX5" fmla="*/ 0 w 200254"/>
              <a:gd name="connsiteY5" fmla="*/ 4763 h 747713"/>
              <a:gd name="connsiteX0" fmla="*/ 0 w 200254"/>
              <a:gd name="connsiteY0" fmla="*/ 0 h 742950"/>
              <a:gd name="connsiteX1" fmla="*/ 0 w 200254"/>
              <a:gd name="connsiteY1" fmla="*/ 542925 h 742950"/>
              <a:gd name="connsiteX2" fmla="*/ 104775 w 200254"/>
              <a:gd name="connsiteY2" fmla="*/ 742950 h 742950"/>
              <a:gd name="connsiteX3" fmla="*/ 200025 w 200254"/>
              <a:gd name="connsiteY3" fmla="*/ 542925 h 742950"/>
              <a:gd name="connsiteX4" fmla="*/ 200025 w 200254"/>
              <a:gd name="connsiteY4" fmla="*/ 0 h 742950"/>
              <a:gd name="connsiteX5" fmla="*/ 0 w 200254"/>
              <a:gd name="connsiteY5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54" h="742950">
                <a:moveTo>
                  <a:pt x="0" y="0"/>
                </a:moveTo>
                <a:lnTo>
                  <a:pt x="0" y="542925"/>
                </a:lnTo>
                <a:lnTo>
                  <a:pt x="104775" y="742950"/>
                </a:lnTo>
                <a:lnTo>
                  <a:pt x="200025" y="542925"/>
                </a:lnTo>
                <a:cubicBezTo>
                  <a:pt x="200819" y="361156"/>
                  <a:pt x="199231" y="181769"/>
                  <a:pt x="20002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Can 70">
            <a:extLst>
              <a:ext uri="{FF2B5EF4-FFF2-40B4-BE49-F238E27FC236}">
                <a16:creationId xmlns:a16="http://schemas.microsoft.com/office/drawing/2014/main" id="{BD662E7E-1032-A64A-B550-1EFE06341455}"/>
              </a:ext>
            </a:extLst>
          </p:cNvPr>
          <p:cNvSpPr/>
          <p:nvPr/>
        </p:nvSpPr>
        <p:spPr>
          <a:xfrm>
            <a:off x="5189753" y="22032946"/>
            <a:ext cx="425051" cy="32385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BED6072-EAEF-F24B-839C-CA7A505D0806}"/>
              </a:ext>
            </a:extLst>
          </p:cNvPr>
          <p:cNvSpPr txBox="1"/>
          <p:nvPr/>
        </p:nvSpPr>
        <p:spPr>
          <a:xfrm>
            <a:off x="4350676" y="23985890"/>
            <a:ext cx="21032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dirty="0">
                <a:latin typeface="+mj-lt"/>
              </a:rPr>
              <a:t>Isolate PBMCs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28CD732-5070-6142-B648-B51B154D92A2}"/>
              </a:ext>
            </a:extLst>
          </p:cNvPr>
          <p:cNvSpPr/>
          <p:nvPr/>
        </p:nvSpPr>
        <p:spPr>
          <a:xfrm>
            <a:off x="7337227" y="23357966"/>
            <a:ext cx="45313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latin typeface="+mj-lt"/>
                <a:ea typeface="Calibri" panose="020F0502020204030204" pitchFamily="34" charset="0"/>
                <a:cs typeface="Cordia New"/>
              </a:rPr>
              <a:t>Nucleofect</a:t>
            </a:r>
            <a:r>
              <a:rPr lang="en-US" sz="2600" dirty="0">
                <a:latin typeface="+mj-lt"/>
                <a:ea typeface="Calibri" panose="020F0502020204030204" pitchFamily="34" charset="0"/>
                <a:cs typeface="Cordia New"/>
              </a:rPr>
              <a:t> PBMCs with transcription factors L-MYC, LIN28, SOX2, KLF4, and OCT3/4</a:t>
            </a:r>
            <a:endParaRPr lang="en-AU" sz="2600" dirty="0">
              <a:latin typeface="+mj-lt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21E7304-AADB-8444-AA15-B7D0926FB959}"/>
              </a:ext>
            </a:extLst>
          </p:cNvPr>
          <p:cNvGrpSpPr/>
          <p:nvPr/>
        </p:nvGrpSpPr>
        <p:grpSpPr>
          <a:xfrm rot="11139541">
            <a:off x="7829587" y="22416325"/>
            <a:ext cx="371355" cy="409701"/>
            <a:chOff x="4095224" y="938053"/>
            <a:chExt cx="273140" cy="279823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53883FD-E1F0-5845-ABCE-EE66D62739CA}"/>
                </a:ext>
              </a:extLst>
            </p:cNvPr>
            <p:cNvSpPr/>
            <p:nvPr/>
          </p:nvSpPr>
          <p:spPr>
            <a:xfrm>
              <a:off x="4100327" y="973932"/>
              <a:ext cx="268037" cy="2439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Block Arc 82">
              <a:extLst>
                <a:ext uri="{FF2B5EF4-FFF2-40B4-BE49-F238E27FC236}">
                  <a16:creationId xmlns:a16="http://schemas.microsoft.com/office/drawing/2014/main" id="{19CC1A6B-129D-8741-8C9B-79B1A37BC324}"/>
                </a:ext>
              </a:extLst>
            </p:cNvPr>
            <p:cNvSpPr/>
            <p:nvPr/>
          </p:nvSpPr>
          <p:spPr>
            <a:xfrm rot="18677131">
              <a:off x="4060594" y="972683"/>
              <a:ext cx="247700" cy="178439"/>
            </a:xfrm>
            <a:prstGeom prst="blockArc">
              <a:avLst>
                <a:gd name="adj1" fmla="val 10746572"/>
                <a:gd name="adj2" fmla="val 0"/>
                <a:gd name="adj3" fmla="val 25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45548C5-66B5-CD43-8193-D47B7D76451D}"/>
              </a:ext>
            </a:extLst>
          </p:cNvPr>
          <p:cNvSpPr txBox="1"/>
          <p:nvPr/>
        </p:nvSpPr>
        <p:spPr>
          <a:xfrm>
            <a:off x="8734569" y="225504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+mj-lt"/>
              </a:rPr>
              <a:t>+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AB029C1-BF45-444E-AF7E-9DCBB8B90DA5}"/>
              </a:ext>
            </a:extLst>
          </p:cNvPr>
          <p:cNvGrpSpPr/>
          <p:nvPr/>
        </p:nvGrpSpPr>
        <p:grpSpPr>
          <a:xfrm>
            <a:off x="9163855" y="22265572"/>
            <a:ext cx="1365578" cy="810415"/>
            <a:chOff x="5805726" y="994855"/>
            <a:chExt cx="922284" cy="531909"/>
          </a:xfrm>
        </p:grpSpPr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010C5048-2B9D-AB4A-9169-EB9240AB37F4}"/>
                </a:ext>
              </a:extLst>
            </p:cNvPr>
            <p:cNvSpPr/>
            <p:nvPr/>
          </p:nvSpPr>
          <p:spPr>
            <a:xfrm>
              <a:off x="5805726" y="994855"/>
              <a:ext cx="922284" cy="531909"/>
            </a:xfrm>
            <a:prstGeom prst="cube">
              <a:avLst>
                <a:gd name="adj" fmla="val 400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914B77F-D103-0743-944B-C4E38C198DD4}"/>
                </a:ext>
              </a:extLst>
            </p:cNvPr>
            <p:cNvSpPr/>
            <p:nvPr/>
          </p:nvSpPr>
          <p:spPr>
            <a:xfrm>
              <a:off x="5833026" y="1035161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237C3E3-C259-0846-8678-01B6E8D8E6B8}"/>
                </a:ext>
              </a:extLst>
            </p:cNvPr>
            <p:cNvSpPr/>
            <p:nvPr/>
          </p:nvSpPr>
          <p:spPr>
            <a:xfrm>
              <a:off x="6130999" y="1035455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6C6B206-70A8-6D46-B3F6-494AD7A7DEA2}"/>
                </a:ext>
              </a:extLst>
            </p:cNvPr>
            <p:cNvSpPr/>
            <p:nvPr/>
          </p:nvSpPr>
          <p:spPr>
            <a:xfrm>
              <a:off x="6428972" y="1032280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DB0CEA8-C0E1-1749-8EBD-9B45E6CA24F7}"/>
                </a:ext>
              </a:extLst>
            </p:cNvPr>
            <p:cNvSpPr/>
            <p:nvPr/>
          </p:nvSpPr>
          <p:spPr>
            <a:xfrm>
              <a:off x="5832251" y="1288361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E5FEFFA-05EE-E94E-82E6-1340B75322A4}"/>
                </a:ext>
              </a:extLst>
            </p:cNvPr>
            <p:cNvSpPr/>
            <p:nvPr/>
          </p:nvSpPr>
          <p:spPr>
            <a:xfrm>
              <a:off x="6130224" y="1288655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6E1FDB1-7BCA-7047-989B-59316FBC029B}"/>
                </a:ext>
              </a:extLst>
            </p:cNvPr>
            <p:cNvSpPr/>
            <p:nvPr/>
          </p:nvSpPr>
          <p:spPr>
            <a:xfrm>
              <a:off x="6428197" y="1285480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E3F9B1B1-4472-C24A-9EE3-B531B5488ECB}"/>
              </a:ext>
            </a:extLst>
          </p:cNvPr>
          <p:cNvSpPr txBox="1"/>
          <p:nvPr/>
        </p:nvSpPr>
        <p:spPr>
          <a:xfrm>
            <a:off x="12181258" y="23184837"/>
            <a:ext cx="40752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>
                <a:latin typeface="+mj-lt"/>
              </a:rPr>
              <a:t>Identifiable </a:t>
            </a:r>
            <a:r>
              <a:rPr lang="en-AU" sz="2600" dirty="0" err="1">
                <a:latin typeface="+mj-lt"/>
              </a:rPr>
              <a:t>hiPSCs</a:t>
            </a:r>
            <a:r>
              <a:rPr lang="en-AU" sz="2600" dirty="0">
                <a:latin typeface="+mj-lt"/>
              </a:rPr>
              <a:t> manually </a:t>
            </a:r>
          </a:p>
          <a:p>
            <a:pPr algn="ctr"/>
            <a:r>
              <a:rPr lang="en-AU" sz="2600" dirty="0">
                <a:latin typeface="+mj-lt"/>
              </a:rPr>
              <a:t>isolated and expanded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04B3880-C7F3-544B-B5E4-7312F5EF07DB}"/>
              </a:ext>
            </a:extLst>
          </p:cNvPr>
          <p:cNvGrpSpPr/>
          <p:nvPr/>
        </p:nvGrpSpPr>
        <p:grpSpPr>
          <a:xfrm>
            <a:off x="18942822" y="22404342"/>
            <a:ext cx="714688" cy="718011"/>
            <a:chOff x="8011447" y="1015476"/>
            <a:chExt cx="500183" cy="494956"/>
          </a:xfrm>
        </p:grpSpPr>
        <p:sp>
          <p:nvSpPr>
            <p:cNvPr id="115" name="Flowchart: Connector 69">
              <a:extLst>
                <a:ext uri="{FF2B5EF4-FFF2-40B4-BE49-F238E27FC236}">
                  <a16:creationId xmlns:a16="http://schemas.microsoft.com/office/drawing/2014/main" id="{9A9A411E-DA04-8D4C-9CC0-CB551E75D0E4}"/>
                </a:ext>
              </a:extLst>
            </p:cNvPr>
            <p:cNvSpPr/>
            <p:nvPr/>
          </p:nvSpPr>
          <p:spPr>
            <a:xfrm>
              <a:off x="8011447" y="1015476"/>
              <a:ext cx="500183" cy="4949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FF605842-1774-5746-BF88-A68579E8D83A}"/>
                </a:ext>
              </a:extLst>
            </p:cNvPr>
            <p:cNvSpPr/>
            <p:nvPr/>
          </p:nvSpPr>
          <p:spPr>
            <a:xfrm>
              <a:off x="8045975" y="1121151"/>
              <a:ext cx="160646" cy="98534"/>
            </a:xfrm>
            <a:custGeom>
              <a:avLst/>
              <a:gdLst>
                <a:gd name="connsiteX0" fmla="*/ 80962 w 276225"/>
                <a:gd name="connsiteY0" fmla="*/ 28622 h 338184"/>
                <a:gd name="connsiteX1" fmla="*/ 57150 w 276225"/>
                <a:gd name="connsiteY1" fmla="*/ 90534 h 338184"/>
                <a:gd name="connsiteX2" fmla="*/ 95250 w 276225"/>
                <a:gd name="connsiteY2" fmla="*/ 128634 h 338184"/>
                <a:gd name="connsiteX3" fmla="*/ 109537 w 276225"/>
                <a:gd name="connsiteY3" fmla="*/ 152447 h 338184"/>
                <a:gd name="connsiteX4" fmla="*/ 100012 w 276225"/>
                <a:gd name="connsiteY4" fmla="*/ 195309 h 338184"/>
                <a:gd name="connsiteX5" fmla="*/ 57150 w 276225"/>
                <a:gd name="connsiteY5" fmla="*/ 209597 h 338184"/>
                <a:gd name="connsiteX6" fmla="*/ 4762 w 276225"/>
                <a:gd name="connsiteY6" fmla="*/ 233409 h 338184"/>
                <a:gd name="connsiteX7" fmla="*/ 0 w 276225"/>
                <a:gd name="connsiteY7" fmla="*/ 266747 h 338184"/>
                <a:gd name="connsiteX8" fmla="*/ 28575 w 276225"/>
                <a:gd name="connsiteY8" fmla="*/ 304847 h 338184"/>
                <a:gd name="connsiteX9" fmla="*/ 90487 w 276225"/>
                <a:gd name="connsiteY9" fmla="*/ 338184 h 338184"/>
                <a:gd name="connsiteX10" fmla="*/ 142875 w 276225"/>
                <a:gd name="connsiteY10" fmla="*/ 338184 h 338184"/>
                <a:gd name="connsiteX11" fmla="*/ 185737 w 276225"/>
                <a:gd name="connsiteY11" fmla="*/ 304847 h 338184"/>
                <a:gd name="connsiteX12" fmla="*/ 190500 w 276225"/>
                <a:gd name="connsiteY12" fmla="*/ 285797 h 338184"/>
                <a:gd name="connsiteX13" fmla="*/ 138112 w 276225"/>
                <a:gd name="connsiteY13" fmla="*/ 247697 h 338184"/>
                <a:gd name="connsiteX14" fmla="*/ 142875 w 276225"/>
                <a:gd name="connsiteY14" fmla="*/ 223884 h 338184"/>
                <a:gd name="connsiteX15" fmla="*/ 195262 w 276225"/>
                <a:gd name="connsiteY15" fmla="*/ 204834 h 338184"/>
                <a:gd name="connsiteX16" fmla="*/ 252412 w 276225"/>
                <a:gd name="connsiteY16" fmla="*/ 214359 h 338184"/>
                <a:gd name="connsiteX17" fmla="*/ 276225 w 276225"/>
                <a:gd name="connsiteY17" fmla="*/ 190547 h 338184"/>
                <a:gd name="connsiteX18" fmla="*/ 252412 w 276225"/>
                <a:gd name="connsiteY18" fmla="*/ 152447 h 338184"/>
                <a:gd name="connsiteX19" fmla="*/ 233362 w 276225"/>
                <a:gd name="connsiteY19" fmla="*/ 142922 h 338184"/>
                <a:gd name="connsiteX20" fmla="*/ 223837 w 276225"/>
                <a:gd name="connsiteY20" fmla="*/ 138159 h 338184"/>
                <a:gd name="connsiteX21" fmla="*/ 209550 w 276225"/>
                <a:gd name="connsiteY21" fmla="*/ 133397 h 338184"/>
                <a:gd name="connsiteX22" fmla="*/ 166687 w 276225"/>
                <a:gd name="connsiteY22" fmla="*/ 119109 h 338184"/>
                <a:gd name="connsiteX23" fmla="*/ 157162 w 276225"/>
                <a:gd name="connsiteY23" fmla="*/ 90534 h 338184"/>
                <a:gd name="connsiteX24" fmla="*/ 185737 w 276225"/>
                <a:gd name="connsiteY24" fmla="*/ 61959 h 338184"/>
                <a:gd name="connsiteX25" fmla="*/ 214312 w 276225"/>
                <a:gd name="connsiteY25" fmla="*/ 42909 h 338184"/>
                <a:gd name="connsiteX26" fmla="*/ 247650 w 276225"/>
                <a:gd name="connsiteY26" fmla="*/ 61959 h 338184"/>
                <a:gd name="connsiteX27" fmla="*/ 247650 w 276225"/>
                <a:gd name="connsiteY27" fmla="*/ 61959 h 338184"/>
                <a:gd name="connsiteX28" fmla="*/ 276225 w 276225"/>
                <a:gd name="connsiteY28" fmla="*/ 33384 h 338184"/>
                <a:gd name="connsiteX29" fmla="*/ 214312 w 276225"/>
                <a:gd name="connsiteY29" fmla="*/ 47 h 338184"/>
                <a:gd name="connsiteX30" fmla="*/ 214312 w 276225"/>
                <a:gd name="connsiteY30" fmla="*/ 47 h 338184"/>
                <a:gd name="connsiteX31" fmla="*/ 80962 w 276225"/>
                <a:gd name="connsiteY31" fmla="*/ 28622 h 33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6225" h="338184">
                  <a:moveTo>
                    <a:pt x="80962" y="28622"/>
                  </a:moveTo>
                  <a:lnTo>
                    <a:pt x="57150" y="90534"/>
                  </a:lnTo>
                  <a:lnTo>
                    <a:pt x="95250" y="128634"/>
                  </a:lnTo>
                  <a:lnTo>
                    <a:pt x="109537" y="152447"/>
                  </a:lnTo>
                  <a:lnTo>
                    <a:pt x="100012" y="195309"/>
                  </a:lnTo>
                  <a:lnTo>
                    <a:pt x="57150" y="209597"/>
                  </a:lnTo>
                  <a:lnTo>
                    <a:pt x="4762" y="233409"/>
                  </a:lnTo>
                  <a:lnTo>
                    <a:pt x="0" y="266747"/>
                  </a:lnTo>
                  <a:lnTo>
                    <a:pt x="28575" y="304847"/>
                  </a:lnTo>
                  <a:lnTo>
                    <a:pt x="90487" y="338184"/>
                  </a:lnTo>
                  <a:lnTo>
                    <a:pt x="142875" y="338184"/>
                  </a:lnTo>
                  <a:cubicBezTo>
                    <a:pt x="179866" y="311762"/>
                    <a:pt x="166556" y="324028"/>
                    <a:pt x="185737" y="304847"/>
                  </a:cubicBezTo>
                  <a:lnTo>
                    <a:pt x="190500" y="285797"/>
                  </a:lnTo>
                  <a:lnTo>
                    <a:pt x="138112" y="247697"/>
                  </a:lnTo>
                  <a:lnTo>
                    <a:pt x="142875" y="223884"/>
                  </a:lnTo>
                  <a:lnTo>
                    <a:pt x="195262" y="204834"/>
                  </a:lnTo>
                  <a:lnTo>
                    <a:pt x="252412" y="214359"/>
                  </a:lnTo>
                  <a:lnTo>
                    <a:pt x="276225" y="190547"/>
                  </a:lnTo>
                  <a:cubicBezTo>
                    <a:pt x="268287" y="177847"/>
                    <a:pt x="262431" y="163579"/>
                    <a:pt x="252412" y="152447"/>
                  </a:cubicBezTo>
                  <a:cubicBezTo>
                    <a:pt x="247663" y="147170"/>
                    <a:pt x="239712" y="146097"/>
                    <a:pt x="233362" y="142922"/>
                  </a:cubicBezTo>
                  <a:lnTo>
                    <a:pt x="223837" y="138159"/>
                  </a:lnTo>
                  <a:lnTo>
                    <a:pt x="209550" y="133397"/>
                  </a:lnTo>
                  <a:lnTo>
                    <a:pt x="166687" y="119109"/>
                  </a:lnTo>
                  <a:lnTo>
                    <a:pt x="157162" y="90534"/>
                  </a:lnTo>
                  <a:lnTo>
                    <a:pt x="185737" y="61959"/>
                  </a:lnTo>
                  <a:lnTo>
                    <a:pt x="214312" y="42909"/>
                  </a:lnTo>
                  <a:lnTo>
                    <a:pt x="247650" y="61959"/>
                  </a:lnTo>
                  <a:lnTo>
                    <a:pt x="247650" y="61959"/>
                  </a:lnTo>
                  <a:lnTo>
                    <a:pt x="276225" y="33384"/>
                  </a:lnTo>
                  <a:cubicBezTo>
                    <a:pt x="224698" y="-2684"/>
                    <a:pt x="247978" y="47"/>
                    <a:pt x="214312" y="47"/>
                  </a:cubicBezTo>
                  <a:lnTo>
                    <a:pt x="214312" y="47"/>
                  </a:lnTo>
                  <a:lnTo>
                    <a:pt x="80962" y="286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7346D43-1779-EB43-A7A0-8E151AFA4425}"/>
                </a:ext>
              </a:extLst>
            </p:cNvPr>
            <p:cNvSpPr/>
            <p:nvPr/>
          </p:nvSpPr>
          <p:spPr>
            <a:xfrm>
              <a:off x="8180845" y="1047286"/>
              <a:ext cx="109987" cy="133304"/>
            </a:xfrm>
            <a:custGeom>
              <a:avLst/>
              <a:gdLst>
                <a:gd name="connsiteX0" fmla="*/ 57150 w 195262"/>
                <a:gd name="connsiteY0" fmla="*/ 0 h 171495"/>
                <a:gd name="connsiteX1" fmla="*/ 4762 w 195262"/>
                <a:gd name="connsiteY1" fmla="*/ 45243 h 171495"/>
                <a:gd name="connsiteX2" fmla="*/ 0 w 195262"/>
                <a:gd name="connsiteY2" fmla="*/ 54768 h 171495"/>
                <a:gd name="connsiteX3" fmla="*/ 35719 w 195262"/>
                <a:gd name="connsiteY3" fmla="*/ 80962 h 171495"/>
                <a:gd name="connsiteX4" fmla="*/ 73819 w 195262"/>
                <a:gd name="connsiteY4" fmla="*/ 76200 h 171495"/>
                <a:gd name="connsiteX5" fmla="*/ 107156 w 195262"/>
                <a:gd name="connsiteY5" fmla="*/ 92868 h 171495"/>
                <a:gd name="connsiteX6" fmla="*/ 107156 w 195262"/>
                <a:gd name="connsiteY6" fmla="*/ 114300 h 171495"/>
                <a:gd name="connsiteX7" fmla="*/ 90487 w 195262"/>
                <a:gd name="connsiteY7" fmla="*/ 152400 h 171495"/>
                <a:gd name="connsiteX8" fmla="*/ 85725 w 195262"/>
                <a:gd name="connsiteY8" fmla="*/ 166687 h 171495"/>
                <a:gd name="connsiteX9" fmla="*/ 133350 w 195262"/>
                <a:gd name="connsiteY9" fmla="*/ 171450 h 171495"/>
                <a:gd name="connsiteX10" fmla="*/ 150019 w 195262"/>
                <a:gd name="connsiteY10" fmla="*/ 166687 h 171495"/>
                <a:gd name="connsiteX11" fmla="*/ 157162 w 195262"/>
                <a:gd name="connsiteY11" fmla="*/ 140493 h 171495"/>
                <a:gd name="connsiteX12" fmla="*/ 161925 w 195262"/>
                <a:gd name="connsiteY12" fmla="*/ 119062 h 171495"/>
                <a:gd name="connsiteX13" fmla="*/ 150019 w 195262"/>
                <a:gd name="connsiteY13" fmla="*/ 95250 h 171495"/>
                <a:gd name="connsiteX14" fmla="*/ 138112 w 195262"/>
                <a:gd name="connsiteY14" fmla="*/ 83343 h 171495"/>
                <a:gd name="connsiteX15" fmla="*/ 145256 w 195262"/>
                <a:gd name="connsiteY15" fmla="*/ 57150 h 171495"/>
                <a:gd name="connsiteX16" fmla="*/ 185737 w 195262"/>
                <a:gd name="connsiteY16" fmla="*/ 57150 h 171495"/>
                <a:gd name="connsiteX17" fmla="*/ 195262 w 195262"/>
                <a:gd name="connsiteY17" fmla="*/ 47625 h 171495"/>
                <a:gd name="connsiteX18" fmla="*/ 178594 w 195262"/>
                <a:gd name="connsiteY18" fmla="*/ 23812 h 171495"/>
                <a:gd name="connsiteX19" fmla="*/ 161925 w 195262"/>
                <a:gd name="connsiteY19" fmla="*/ 11906 h 171495"/>
                <a:gd name="connsiteX20" fmla="*/ 116681 w 195262"/>
                <a:gd name="connsiteY20" fmla="*/ 0 h 171495"/>
                <a:gd name="connsiteX21" fmla="*/ 104775 w 195262"/>
                <a:gd name="connsiteY21" fmla="*/ 26193 h 171495"/>
                <a:gd name="connsiteX22" fmla="*/ 57150 w 195262"/>
                <a:gd name="connsiteY22" fmla="*/ 0 h 1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262" h="171495">
                  <a:moveTo>
                    <a:pt x="57150" y="0"/>
                  </a:moveTo>
                  <a:lnTo>
                    <a:pt x="4762" y="45243"/>
                  </a:lnTo>
                  <a:lnTo>
                    <a:pt x="0" y="54768"/>
                  </a:lnTo>
                  <a:lnTo>
                    <a:pt x="35719" y="80962"/>
                  </a:lnTo>
                  <a:lnTo>
                    <a:pt x="73819" y="76200"/>
                  </a:lnTo>
                  <a:lnTo>
                    <a:pt x="107156" y="92868"/>
                  </a:lnTo>
                  <a:lnTo>
                    <a:pt x="107156" y="114300"/>
                  </a:lnTo>
                  <a:lnTo>
                    <a:pt x="90487" y="152400"/>
                  </a:lnTo>
                  <a:lnTo>
                    <a:pt x="85725" y="166687"/>
                  </a:lnTo>
                  <a:cubicBezTo>
                    <a:pt x="122173" y="172295"/>
                    <a:pt x="106241" y="171450"/>
                    <a:pt x="133350" y="171450"/>
                  </a:cubicBezTo>
                  <a:lnTo>
                    <a:pt x="150019" y="166687"/>
                  </a:lnTo>
                  <a:cubicBezTo>
                    <a:pt x="155001" y="141774"/>
                    <a:pt x="149059" y="148600"/>
                    <a:pt x="157162" y="140493"/>
                  </a:cubicBezTo>
                  <a:lnTo>
                    <a:pt x="161925" y="119062"/>
                  </a:lnTo>
                  <a:lnTo>
                    <a:pt x="150019" y="95250"/>
                  </a:lnTo>
                  <a:lnTo>
                    <a:pt x="138112" y="83343"/>
                  </a:lnTo>
                  <a:lnTo>
                    <a:pt x="145256" y="57150"/>
                  </a:lnTo>
                  <a:lnTo>
                    <a:pt x="185737" y="57150"/>
                  </a:lnTo>
                  <a:lnTo>
                    <a:pt x="195262" y="47625"/>
                  </a:lnTo>
                  <a:cubicBezTo>
                    <a:pt x="189706" y="39687"/>
                    <a:pt x="185205" y="30895"/>
                    <a:pt x="178594" y="23812"/>
                  </a:cubicBezTo>
                  <a:cubicBezTo>
                    <a:pt x="173935" y="18820"/>
                    <a:pt x="161925" y="11906"/>
                    <a:pt x="161925" y="11906"/>
                  </a:cubicBezTo>
                  <a:lnTo>
                    <a:pt x="116681" y="0"/>
                  </a:lnTo>
                  <a:lnTo>
                    <a:pt x="104775" y="2619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C7A2BE3-F74F-794E-98CF-1F4DBB414A79}"/>
                </a:ext>
              </a:extLst>
            </p:cNvPr>
            <p:cNvSpPr/>
            <p:nvPr/>
          </p:nvSpPr>
          <p:spPr>
            <a:xfrm rot="8135685">
              <a:off x="8159309" y="1349430"/>
              <a:ext cx="140127" cy="131491"/>
            </a:xfrm>
            <a:custGeom>
              <a:avLst/>
              <a:gdLst>
                <a:gd name="connsiteX0" fmla="*/ 35719 w 202406"/>
                <a:gd name="connsiteY0" fmla="*/ 0 h 150019"/>
                <a:gd name="connsiteX1" fmla="*/ 14287 w 202406"/>
                <a:gd name="connsiteY1" fmla="*/ 40482 h 150019"/>
                <a:gd name="connsiteX2" fmla="*/ 42862 w 202406"/>
                <a:gd name="connsiteY2" fmla="*/ 52388 h 150019"/>
                <a:gd name="connsiteX3" fmla="*/ 85725 w 202406"/>
                <a:gd name="connsiteY3" fmla="*/ 73819 h 150019"/>
                <a:gd name="connsiteX4" fmla="*/ 16669 w 202406"/>
                <a:gd name="connsiteY4" fmla="*/ 121444 h 150019"/>
                <a:gd name="connsiteX5" fmla="*/ 0 w 202406"/>
                <a:gd name="connsiteY5" fmla="*/ 130969 h 150019"/>
                <a:gd name="connsiteX6" fmla="*/ 26194 w 202406"/>
                <a:gd name="connsiteY6" fmla="*/ 142875 h 150019"/>
                <a:gd name="connsiteX7" fmla="*/ 42862 w 202406"/>
                <a:gd name="connsiteY7" fmla="*/ 150019 h 150019"/>
                <a:gd name="connsiteX8" fmla="*/ 69056 w 202406"/>
                <a:gd name="connsiteY8" fmla="*/ 142875 h 150019"/>
                <a:gd name="connsiteX9" fmla="*/ 76200 w 202406"/>
                <a:gd name="connsiteY9" fmla="*/ 140494 h 150019"/>
                <a:gd name="connsiteX10" fmla="*/ 83344 w 202406"/>
                <a:gd name="connsiteY10" fmla="*/ 135732 h 150019"/>
                <a:gd name="connsiteX11" fmla="*/ 95250 w 202406"/>
                <a:gd name="connsiteY11" fmla="*/ 123825 h 150019"/>
                <a:gd name="connsiteX12" fmla="*/ 126206 w 202406"/>
                <a:gd name="connsiteY12" fmla="*/ 107157 h 150019"/>
                <a:gd name="connsiteX13" fmla="*/ 161925 w 202406"/>
                <a:gd name="connsiteY13" fmla="*/ 116682 h 150019"/>
                <a:gd name="connsiteX14" fmla="*/ 176212 w 202406"/>
                <a:gd name="connsiteY14" fmla="*/ 135732 h 150019"/>
                <a:gd name="connsiteX15" fmla="*/ 180975 w 202406"/>
                <a:gd name="connsiteY15" fmla="*/ 147638 h 150019"/>
                <a:gd name="connsiteX16" fmla="*/ 202406 w 202406"/>
                <a:gd name="connsiteY16" fmla="*/ 88107 h 150019"/>
                <a:gd name="connsiteX17" fmla="*/ 192881 w 202406"/>
                <a:gd name="connsiteY17" fmla="*/ 54769 h 150019"/>
                <a:gd name="connsiteX18" fmla="*/ 185737 w 202406"/>
                <a:gd name="connsiteY18" fmla="*/ 45244 h 150019"/>
                <a:gd name="connsiteX19" fmla="*/ 161925 w 202406"/>
                <a:gd name="connsiteY19" fmla="*/ 21432 h 150019"/>
                <a:gd name="connsiteX20" fmla="*/ 126206 w 202406"/>
                <a:gd name="connsiteY20" fmla="*/ 11907 h 150019"/>
                <a:gd name="connsiteX21" fmla="*/ 102394 w 202406"/>
                <a:gd name="connsiteY21" fmla="*/ 11907 h 150019"/>
                <a:gd name="connsiteX22" fmla="*/ 35719 w 202406"/>
                <a:gd name="connsiteY2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406" h="150019">
                  <a:moveTo>
                    <a:pt x="35719" y="0"/>
                  </a:moveTo>
                  <a:lnTo>
                    <a:pt x="14287" y="40482"/>
                  </a:lnTo>
                  <a:lnTo>
                    <a:pt x="42862" y="52388"/>
                  </a:lnTo>
                  <a:lnTo>
                    <a:pt x="85725" y="73819"/>
                  </a:lnTo>
                  <a:lnTo>
                    <a:pt x="16669" y="121444"/>
                  </a:lnTo>
                  <a:lnTo>
                    <a:pt x="0" y="130969"/>
                  </a:lnTo>
                  <a:cubicBezTo>
                    <a:pt x="19253" y="144720"/>
                    <a:pt x="9841" y="142875"/>
                    <a:pt x="26194" y="142875"/>
                  </a:cubicBezTo>
                  <a:lnTo>
                    <a:pt x="42862" y="150019"/>
                  </a:lnTo>
                  <a:lnTo>
                    <a:pt x="69056" y="142875"/>
                  </a:lnTo>
                  <a:cubicBezTo>
                    <a:pt x="71470" y="142185"/>
                    <a:pt x="73955" y="141616"/>
                    <a:pt x="76200" y="140494"/>
                  </a:cubicBezTo>
                  <a:cubicBezTo>
                    <a:pt x="78760" y="139214"/>
                    <a:pt x="83344" y="135732"/>
                    <a:pt x="83344" y="135732"/>
                  </a:cubicBezTo>
                  <a:lnTo>
                    <a:pt x="95250" y="123825"/>
                  </a:lnTo>
                  <a:cubicBezTo>
                    <a:pt x="113153" y="102938"/>
                    <a:pt x="102219" y="107157"/>
                    <a:pt x="126206" y="107157"/>
                  </a:cubicBezTo>
                  <a:lnTo>
                    <a:pt x="161925" y="116682"/>
                  </a:lnTo>
                  <a:cubicBezTo>
                    <a:pt x="166687" y="123032"/>
                    <a:pt x="172213" y="128876"/>
                    <a:pt x="176212" y="135732"/>
                  </a:cubicBezTo>
                  <a:cubicBezTo>
                    <a:pt x="187356" y="154835"/>
                    <a:pt x="173368" y="140031"/>
                    <a:pt x="180975" y="147638"/>
                  </a:cubicBezTo>
                  <a:lnTo>
                    <a:pt x="202406" y="88107"/>
                  </a:lnTo>
                  <a:cubicBezTo>
                    <a:pt x="199231" y="76994"/>
                    <a:pt x="197070" y="65540"/>
                    <a:pt x="192881" y="54769"/>
                  </a:cubicBezTo>
                  <a:cubicBezTo>
                    <a:pt x="191443" y="51070"/>
                    <a:pt x="185737" y="45244"/>
                    <a:pt x="185737" y="45244"/>
                  </a:cubicBezTo>
                  <a:lnTo>
                    <a:pt x="161925" y="21432"/>
                  </a:lnTo>
                  <a:lnTo>
                    <a:pt x="126206" y="11907"/>
                  </a:lnTo>
                  <a:lnTo>
                    <a:pt x="102394" y="11907"/>
                  </a:lnTo>
                  <a:lnTo>
                    <a:pt x="3571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68348B4-1536-7148-8680-823C37F31B38}"/>
                </a:ext>
              </a:extLst>
            </p:cNvPr>
            <p:cNvSpPr/>
            <p:nvPr/>
          </p:nvSpPr>
          <p:spPr>
            <a:xfrm rot="2511413">
              <a:off x="8315997" y="1238081"/>
              <a:ext cx="137031" cy="163609"/>
            </a:xfrm>
            <a:custGeom>
              <a:avLst/>
              <a:gdLst>
                <a:gd name="connsiteX0" fmla="*/ 204787 w 392906"/>
                <a:gd name="connsiteY0" fmla="*/ 80963 h 328664"/>
                <a:gd name="connsiteX1" fmla="*/ 171450 w 392906"/>
                <a:gd name="connsiteY1" fmla="*/ 97632 h 328664"/>
                <a:gd name="connsiteX2" fmla="*/ 161925 w 392906"/>
                <a:gd name="connsiteY2" fmla="*/ 133350 h 328664"/>
                <a:gd name="connsiteX3" fmla="*/ 190500 w 392906"/>
                <a:gd name="connsiteY3" fmla="*/ 176213 h 328664"/>
                <a:gd name="connsiteX4" fmla="*/ 219075 w 392906"/>
                <a:gd name="connsiteY4" fmla="*/ 180975 h 328664"/>
                <a:gd name="connsiteX5" fmla="*/ 259556 w 392906"/>
                <a:gd name="connsiteY5" fmla="*/ 214313 h 328664"/>
                <a:gd name="connsiteX6" fmla="*/ 240506 w 392906"/>
                <a:gd name="connsiteY6" fmla="*/ 273844 h 328664"/>
                <a:gd name="connsiteX7" fmla="*/ 192881 w 392906"/>
                <a:gd name="connsiteY7" fmla="*/ 283369 h 328664"/>
                <a:gd name="connsiteX8" fmla="*/ 214312 w 392906"/>
                <a:gd name="connsiteY8" fmla="*/ 292894 h 328664"/>
                <a:gd name="connsiteX9" fmla="*/ 223837 w 392906"/>
                <a:gd name="connsiteY9" fmla="*/ 297657 h 328664"/>
                <a:gd name="connsiteX10" fmla="*/ 290512 w 392906"/>
                <a:gd name="connsiteY10" fmla="*/ 326232 h 328664"/>
                <a:gd name="connsiteX11" fmla="*/ 328612 w 392906"/>
                <a:gd name="connsiteY11" fmla="*/ 328613 h 328664"/>
                <a:gd name="connsiteX12" fmla="*/ 347662 w 392906"/>
                <a:gd name="connsiteY12" fmla="*/ 302419 h 328664"/>
                <a:gd name="connsiteX13" fmla="*/ 345281 w 392906"/>
                <a:gd name="connsiteY13" fmla="*/ 264319 h 328664"/>
                <a:gd name="connsiteX14" fmla="*/ 338137 w 392906"/>
                <a:gd name="connsiteY14" fmla="*/ 221457 h 328664"/>
                <a:gd name="connsiteX15" fmla="*/ 323850 w 392906"/>
                <a:gd name="connsiteY15" fmla="*/ 204788 h 328664"/>
                <a:gd name="connsiteX16" fmla="*/ 316706 w 392906"/>
                <a:gd name="connsiteY16" fmla="*/ 200025 h 328664"/>
                <a:gd name="connsiteX17" fmla="*/ 311944 w 392906"/>
                <a:gd name="connsiteY17" fmla="*/ 195263 h 328664"/>
                <a:gd name="connsiteX18" fmla="*/ 264319 w 392906"/>
                <a:gd name="connsiteY18" fmla="*/ 152400 h 328664"/>
                <a:gd name="connsiteX19" fmla="*/ 273844 w 392906"/>
                <a:gd name="connsiteY19" fmla="*/ 126207 h 328664"/>
                <a:gd name="connsiteX20" fmla="*/ 285750 w 392906"/>
                <a:gd name="connsiteY20" fmla="*/ 114300 h 328664"/>
                <a:gd name="connsiteX21" fmla="*/ 307181 w 392906"/>
                <a:gd name="connsiteY21" fmla="*/ 95250 h 328664"/>
                <a:gd name="connsiteX22" fmla="*/ 345281 w 392906"/>
                <a:gd name="connsiteY22" fmla="*/ 83344 h 328664"/>
                <a:gd name="connsiteX23" fmla="*/ 359569 w 392906"/>
                <a:gd name="connsiteY23" fmla="*/ 78582 h 328664"/>
                <a:gd name="connsiteX24" fmla="*/ 373856 w 392906"/>
                <a:gd name="connsiteY24" fmla="*/ 76200 h 328664"/>
                <a:gd name="connsiteX25" fmla="*/ 392906 w 392906"/>
                <a:gd name="connsiteY25" fmla="*/ 69057 h 328664"/>
                <a:gd name="connsiteX26" fmla="*/ 285750 w 392906"/>
                <a:gd name="connsiteY26" fmla="*/ 33338 h 328664"/>
                <a:gd name="connsiteX27" fmla="*/ 269081 w 392906"/>
                <a:gd name="connsiteY27" fmla="*/ 16669 h 328664"/>
                <a:gd name="connsiteX28" fmla="*/ 228600 w 392906"/>
                <a:gd name="connsiteY28" fmla="*/ 11907 h 328664"/>
                <a:gd name="connsiteX29" fmla="*/ 183356 w 392906"/>
                <a:gd name="connsiteY29" fmla="*/ 9525 h 328664"/>
                <a:gd name="connsiteX30" fmla="*/ 159544 w 392906"/>
                <a:gd name="connsiteY30" fmla="*/ 2382 h 328664"/>
                <a:gd name="connsiteX31" fmla="*/ 147637 w 392906"/>
                <a:gd name="connsiteY31" fmla="*/ 0 h 328664"/>
                <a:gd name="connsiteX32" fmla="*/ 92869 w 392906"/>
                <a:gd name="connsiteY32" fmla="*/ 0 h 328664"/>
                <a:gd name="connsiteX33" fmla="*/ 64294 w 392906"/>
                <a:gd name="connsiteY33" fmla="*/ 2382 h 328664"/>
                <a:gd name="connsiteX34" fmla="*/ 52387 w 392906"/>
                <a:gd name="connsiteY34" fmla="*/ 7144 h 328664"/>
                <a:gd name="connsiteX35" fmla="*/ 0 w 392906"/>
                <a:gd name="connsiteY35" fmla="*/ 47625 h 328664"/>
                <a:gd name="connsiteX36" fmla="*/ 138112 w 392906"/>
                <a:gd name="connsiteY36" fmla="*/ 64294 h 328664"/>
                <a:gd name="connsiteX37" fmla="*/ 164306 w 392906"/>
                <a:gd name="connsiteY37" fmla="*/ 61913 h 328664"/>
                <a:gd name="connsiteX38" fmla="*/ 204787 w 392906"/>
                <a:gd name="connsiteY38" fmla="*/ 80963 h 3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92906" h="328664">
                  <a:moveTo>
                    <a:pt x="204787" y="80963"/>
                  </a:moveTo>
                  <a:lnTo>
                    <a:pt x="171450" y="97632"/>
                  </a:lnTo>
                  <a:lnTo>
                    <a:pt x="161925" y="133350"/>
                  </a:lnTo>
                  <a:lnTo>
                    <a:pt x="190500" y="176213"/>
                  </a:lnTo>
                  <a:lnTo>
                    <a:pt x="219075" y="180975"/>
                  </a:lnTo>
                  <a:lnTo>
                    <a:pt x="259556" y="214313"/>
                  </a:lnTo>
                  <a:lnTo>
                    <a:pt x="240506" y="273844"/>
                  </a:lnTo>
                  <a:lnTo>
                    <a:pt x="192881" y="283369"/>
                  </a:lnTo>
                  <a:lnTo>
                    <a:pt x="214312" y="292894"/>
                  </a:lnTo>
                  <a:cubicBezTo>
                    <a:pt x="217535" y="294382"/>
                    <a:pt x="223837" y="297657"/>
                    <a:pt x="223837" y="297657"/>
                  </a:cubicBezTo>
                  <a:lnTo>
                    <a:pt x="290512" y="326232"/>
                  </a:lnTo>
                  <a:cubicBezTo>
                    <a:pt x="317466" y="329226"/>
                    <a:pt x="304756" y="328613"/>
                    <a:pt x="328612" y="328613"/>
                  </a:cubicBezTo>
                  <a:lnTo>
                    <a:pt x="347662" y="302419"/>
                  </a:lnTo>
                  <a:cubicBezTo>
                    <a:pt x="344667" y="275466"/>
                    <a:pt x="345281" y="288176"/>
                    <a:pt x="345281" y="264319"/>
                  </a:cubicBezTo>
                  <a:lnTo>
                    <a:pt x="338137" y="221457"/>
                  </a:lnTo>
                  <a:cubicBezTo>
                    <a:pt x="333375" y="215901"/>
                    <a:pt x="329024" y="209963"/>
                    <a:pt x="323850" y="204788"/>
                  </a:cubicBezTo>
                  <a:cubicBezTo>
                    <a:pt x="321826" y="202764"/>
                    <a:pt x="318941" y="201813"/>
                    <a:pt x="316706" y="200025"/>
                  </a:cubicBezTo>
                  <a:cubicBezTo>
                    <a:pt x="314953" y="198623"/>
                    <a:pt x="313531" y="196850"/>
                    <a:pt x="311944" y="195263"/>
                  </a:cubicBezTo>
                  <a:lnTo>
                    <a:pt x="264319" y="152400"/>
                  </a:lnTo>
                  <a:cubicBezTo>
                    <a:pt x="267494" y="143669"/>
                    <a:pt x="269289" y="134304"/>
                    <a:pt x="273844" y="126207"/>
                  </a:cubicBezTo>
                  <a:cubicBezTo>
                    <a:pt x="276596" y="121315"/>
                    <a:pt x="285750" y="114300"/>
                    <a:pt x="285750" y="114300"/>
                  </a:cubicBezTo>
                  <a:lnTo>
                    <a:pt x="307181" y="95250"/>
                  </a:lnTo>
                  <a:cubicBezTo>
                    <a:pt x="357820" y="74995"/>
                    <a:pt x="309943" y="92178"/>
                    <a:pt x="345281" y="83344"/>
                  </a:cubicBezTo>
                  <a:cubicBezTo>
                    <a:pt x="350151" y="82127"/>
                    <a:pt x="354699" y="79800"/>
                    <a:pt x="359569" y="78582"/>
                  </a:cubicBezTo>
                  <a:cubicBezTo>
                    <a:pt x="364253" y="77411"/>
                    <a:pt x="373856" y="76200"/>
                    <a:pt x="373856" y="76200"/>
                  </a:cubicBezTo>
                  <a:lnTo>
                    <a:pt x="392906" y="69057"/>
                  </a:lnTo>
                  <a:lnTo>
                    <a:pt x="285750" y="33338"/>
                  </a:lnTo>
                  <a:lnTo>
                    <a:pt x="269081" y="16669"/>
                  </a:lnTo>
                  <a:lnTo>
                    <a:pt x="228600" y="11907"/>
                  </a:lnTo>
                  <a:cubicBezTo>
                    <a:pt x="213519" y="11113"/>
                    <a:pt x="198359" y="11256"/>
                    <a:pt x="183356" y="9525"/>
                  </a:cubicBezTo>
                  <a:cubicBezTo>
                    <a:pt x="170423" y="8033"/>
                    <a:pt x="169498" y="4871"/>
                    <a:pt x="159544" y="2382"/>
                  </a:cubicBezTo>
                  <a:cubicBezTo>
                    <a:pt x="155617" y="1400"/>
                    <a:pt x="147637" y="0"/>
                    <a:pt x="147637" y="0"/>
                  </a:cubicBezTo>
                  <a:lnTo>
                    <a:pt x="92869" y="0"/>
                  </a:lnTo>
                  <a:cubicBezTo>
                    <a:pt x="83344" y="794"/>
                    <a:pt x="73707" y="721"/>
                    <a:pt x="64294" y="2382"/>
                  </a:cubicBezTo>
                  <a:cubicBezTo>
                    <a:pt x="60084" y="3125"/>
                    <a:pt x="52387" y="7144"/>
                    <a:pt x="52387" y="7144"/>
                  </a:cubicBezTo>
                  <a:lnTo>
                    <a:pt x="0" y="47625"/>
                  </a:lnTo>
                  <a:lnTo>
                    <a:pt x="138112" y="64294"/>
                  </a:lnTo>
                  <a:lnTo>
                    <a:pt x="164306" y="61913"/>
                  </a:lnTo>
                  <a:lnTo>
                    <a:pt x="204787" y="809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AEDBCF0C-EBEA-034B-8AD3-C390B32205DA}"/>
                </a:ext>
              </a:extLst>
            </p:cNvPr>
            <p:cNvSpPr/>
            <p:nvPr/>
          </p:nvSpPr>
          <p:spPr>
            <a:xfrm rot="14947858">
              <a:off x="8196224" y="1193361"/>
              <a:ext cx="108526" cy="133238"/>
            </a:xfrm>
            <a:custGeom>
              <a:avLst/>
              <a:gdLst>
                <a:gd name="connsiteX0" fmla="*/ 35719 w 202406"/>
                <a:gd name="connsiteY0" fmla="*/ 0 h 150019"/>
                <a:gd name="connsiteX1" fmla="*/ 14287 w 202406"/>
                <a:gd name="connsiteY1" fmla="*/ 40482 h 150019"/>
                <a:gd name="connsiteX2" fmla="*/ 42862 w 202406"/>
                <a:gd name="connsiteY2" fmla="*/ 52388 h 150019"/>
                <a:gd name="connsiteX3" fmla="*/ 85725 w 202406"/>
                <a:gd name="connsiteY3" fmla="*/ 73819 h 150019"/>
                <a:gd name="connsiteX4" fmla="*/ 16669 w 202406"/>
                <a:gd name="connsiteY4" fmla="*/ 121444 h 150019"/>
                <a:gd name="connsiteX5" fmla="*/ 0 w 202406"/>
                <a:gd name="connsiteY5" fmla="*/ 130969 h 150019"/>
                <a:gd name="connsiteX6" fmla="*/ 26194 w 202406"/>
                <a:gd name="connsiteY6" fmla="*/ 142875 h 150019"/>
                <a:gd name="connsiteX7" fmla="*/ 42862 w 202406"/>
                <a:gd name="connsiteY7" fmla="*/ 150019 h 150019"/>
                <a:gd name="connsiteX8" fmla="*/ 69056 w 202406"/>
                <a:gd name="connsiteY8" fmla="*/ 142875 h 150019"/>
                <a:gd name="connsiteX9" fmla="*/ 76200 w 202406"/>
                <a:gd name="connsiteY9" fmla="*/ 140494 h 150019"/>
                <a:gd name="connsiteX10" fmla="*/ 83344 w 202406"/>
                <a:gd name="connsiteY10" fmla="*/ 135732 h 150019"/>
                <a:gd name="connsiteX11" fmla="*/ 95250 w 202406"/>
                <a:gd name="connsiteY11" fmla="*/ 123825 h 150019"/>
                <a:gd name="connsiteX12" fmla="*/ 126206 w 202406"/>
                <a:gd name="connsiteY12" fmla="*/ 107157 h 150019"/>
                <a:gd name="connsiteX13" fmla="*/ 161925 w 202406"/>
                <a:gd name="connsiteY13" fmla="*/ 116682 h 150019"/>
                <a:gd name="connsiteX14" fmla="*/ 176212 w 202406"/>
                <a:gd name="connsiteY14" fmla="*/ 135732 h 150019"/>
                <a:gd name="connsiteX15" fmla="*/ 180975 w 202406"/>
                <a:gd name="connsiteY15" fmla="*/ 147638 h 150019"/>
                <a:gd name="connsiteX16" fmla="*/ 202406 w 202406"/>
                <a:gd name="connsiteY16" fmla="*/ 88107 h 150019"/>
                <a:gd name="connsiteX17" fmla="*/ 192881 w 202406"/>
                <a:gd name="connsiteY17" fmla="*/ 54769 h 150019"/>
                <a:gd name="connsiteX18" fmla="*/ 185737 w 202406"/>
                <a:gd name="connsiteY18" fmla="*/ 45244 h 150019"/>
                <a:gd name="connsiteX19" fmla="*/ 161925 w 202406"/>
                <a:gd name="connsiteY19" fmla="*/ 21432 h 150019"/>
                <a:gd name="connsiteX20" fmla="*/ 126206 w 202406"/>
                <a:gd name="connsiteY20" fmla="*/ 11907 h 150019"/>
                <a:gd name="connsiteX21" fmla="*/ 102394 w 202406"/>
                <a:gd name="connsiteY21" fmla="*/ 11907 h 150019"/>
                <a:gd name="connsiteX22" fmla="*/ 35719 w 202406"/>
                <a:gd name="connsiteY2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406" h="150019">
                  <a:moveTo>
                    <a:pt x="35719" y="0"/>
                  </a:moveTo>
                  <a:lnTo>
                    <a:pt x="14287" y="40482"/>
                  </a:lnTo>
                  <a:lnTo>
                    <a:pt x="42862" y="52388"/>
                  </a:lnTo>
                  <a:lnTo>
                    <a:pt x="85725" y="73819"/>
                  </a:lnTo>
                  <a:lnTo>
                    <a:pt x="16669" y="121444"/>
                  </a:lnTo>
                  <a:lnTo>
                    <a:pt x="0" y="130969"/>
                  </a:lnTo>
                  <a:cubicBezTo>
                    <a:pt x="19253" y="144720"/>
                    <a:pt x="9841" y="142875"/>
                    <a:pt x="26194" y="142875"/>
                  </a:cubicBezTo>
                  <a:lnTo>
                    <a:pt x="42862" y="150019"/>
                  </a:lnTo>
                  <a:lnTo>
                    <a:pt x="69056" y="142875"/>
                  </a:lnTo>
                  <a:cubicBezTo>
                    <a:pt x="71470" y="142185"/>
                    <a:pt x="73955" y="141616"/>
                    <a:pt x="76200" y="140494"/>
                  </a:cubicBezTo>
                  <a:cubicBezTo>
                    <a:pt x="78760" y="139214"/>
                    <a:pt x="83344" y="135732"/>
                    <a:pt x="83344" y="135732"/>
                  </a:cubicBezTo>
                  <a:lnTo>
                    <a:pt x="95250" y="123825"/>
                  </a:lnTo>
                  <a:cubicBezTo>
                    <a:pt x="113153" y="102938"/>
                    <a:pt x="102219" y="107157"/>
                    <a:pt x="126206" y="107157"/>
                  </a:cubicBezTo>
                  <a:lnTo>
                    <a:pt x="161925" y="116682"/>
                  </a:lnTo>
                  <a:cubicBezTo>
                    <a:pt x="166687" y="123032"/>
                    <a:pt x="172213" y="128876"/>
                    <a:pt x="176212" y="135732"/>
                  </a:cubicBezTo>
                  <a:cubicBezTo>
                    <a:pt x="187356" y="154835"/>
                    <a:pt x="173368" y="140031"/>
                    <a:pt x="180975" y="147638"/>
                  </a:cubicBezTo>
                  <a:lnTo>
                    <a:pt x="202406" y="88107"/>
                  </a:lnTo>
                  <a:cubicBezTo>
                    <a:pt x="199231" y="76994"/>
                    <a:pt x="197070" y="65540"/>
                    <a:pt x="192881" y="54769"/>
                  </a:cubicBezTo>
                  <a:cubicBezTo>
                    <a:pt x="191443" y="51070"/>
                    <a:pt x="185737" y="45244"/>
                    <a:pt x="185737" y="45244"/>
                  </a:cubicBezTo>
                  <a:lnTo>
                    <a:pt x="161925" y="21432"/>
                  </a:lnTo>
                  <a:lnTo>
                    <a:pt x="126206" y="11907"/>
                  </a:lnTo>
                  <a:lnTo>
                    <a:pt x="102394" y="11907"/>
                  </a:lnTo>
                  <a:lnTo>
                    <a:pt x="3571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8484BC95-F31E-294F-9E03-369F71DD2A63}"/>
                </a:ext>
              </a:extLst>
            </p:cNvPr>
            <p:cNvSpPr/>
            <p:nvPr/>
          </p:nvSpPr>
          <p:spPr>
            <a:xfrm rot="16514852">
              <a:off x="8028195" y="1259822"/>
              <a:ext cx="151348" cy="116724"/>
            </a:xfrm>
            <a:custGeom>
              <a:avLst/>
              <a:gdLst>
                <a:gd name="connsiteX0" fmla="*/ 57150 w 195262"/>
                <a:gd name="connsiteY0" fmla="*/ 0 h 171495"/>
                <a:gd name="connsiteX1" fmla="*/ 4762 w 195262"/>
                <a:gd name="connsiteY1" fmla="*/ 45243 h 171495"/>
                <a:gd name="connsiteX2" fmla="*/ 0 w 195262"/>
                <a:gd name="connsiteY2" fmla="*/ 54768 h 171495"/>
                <a:gd name="connsiteX3" fmla="*/ 35719 w 195262"/>
                <a:gd name="connsiteY3" fmla="*/ 80962 h 171495"/>
                <a:gd name="connsiteX4" fmla="*/ 73819 w 195262"/>
                <a:gd name="connsiteY4" fmla="*/ 76200 h 171495"/>
                <a:gd name="connsiteX5" fmla="*/ 107156 w 195262"/>
                <a:gd name="connsiteY5" fmla="*/ 92868 h 171495"/>
                <a:gd name="connsiteX6" fmla="*/ 107156 w 195262"/>
                <a:gd name="connsiteY6" fmla="*/ 114300 h 171495"/>
                <a:gd name="connsiteX7" fmla="*/ 90487 w 195262"/>
                <a:gd name="connsiteY7" fmla="*/ 152400 h 171495"/>
                <a:gd name="connsiteX8" fmla="*/ 85725 w 195262"/>
                <a:gd name="connsiteY8" fmla="*/ 166687 h 171495"/>
                <a:gd name="connsiteX9" fmla="*/ 133350 w 195262"/>
                <a:gd name="connsiteY9" fmla="*/ 171450 h 171495"/>
                <a:gd name="connsiteX10" fmla="*/ 150019 w 195262"/>
                <a:gd name="connsiteY10" fmla="*/ 166687 h 171495"/>
                <a:gd name="connsiteX11" fmla="*/ 157162 w 195262"/>
                <a:gd name="connsiteY11" fmla="*/ 140493 h 171495"/>
                <a:gd name="connsiteX12" fmla="*/ 161925 w 195262"/>
                <a:gd name="connsiteY12" fmla="*/ 119062 h 171495"/>
                <a:gd name="connsiteX13" fmla="*/ 150019 w 195262"/>
                <a:gd name="connsiteY13" fmla="*/ 95250 h 171495"/>
                <a:gd name="connsiteX14" fmla="*/ 138112 w 195262"/>
                <a:gd name="connsiteY14" fmla="*/ 83343 h 171495"/>
                <a:gd name="connsiteX15" fmla="*/ 145256 w 195262"/>
                <a:gd name="connsiteY15" fmla="*/ 57150 h 171495"/>
                <a:gd name="connsiteX16" fmla="*/ 185737 w 195262"/>
                <a:gd name="connsiteY16" fmla="*/ 57150 h 171495"/>
                <a:gd name="connsiteX17" fmla="*/ 195262 w 195262"/>
                <a:gd name="connsiteY17" fmla="*/ 47625 h 171495"/>
                <a:gd name="connsiteX18" fmla="*/ 178594 w 195262"/>
                <a:gd name="connsiteY18" fmla="*/ 23812 h 171495"/>
                <a:gd name="connsiteX19" fmla="*/ 161925 w 195262"/>
                <a:gd name="connsiteY19" fmla="*/ 11906 h 171495"/>
                <a:gd name="connsiteX20" fmla="*/ 116681 w 195262"/>
                <a:gd name="connsiteY20" fmla="*/ 0 h 171495"/>
                <a:gd name="connsiteX21" fmla="*/ 104775 w 195262"/>
                <a:gd name="connsiteY21" fmla="*/ 26193 h 171495"/>
                <a:gd name="connsiteX22" fmla="*/ 57150 w 195262"/>
                <a:gd name="connsiteY22" fmla="*/ 0 h 1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262" h="171495">
                  <a:moveTo>
                    <a:pt x="57150" y="0"/>
                  </a:moveTo>
                  <a:lnTo>
                    <a:pt x="4762" y="45243"/>
                  </a:lnTo>
                  <a:lnTo>
                    <a:pt x="0" y="54768"/>
                  </a:lnTo>
                  <a:lnTo>
                    <a:pt x="35719" y="80962"/>
                  </a:lnTo>
                  <a:lnTo>
                    <a:pt x="73819" y="76200"/>
                  </a:lnTo>
                  <a:lnTo>
                    <a:pt x="107156" y="92868"/>
                  </a:lnTo>
                  <a:lnTo>
                    <a:pt x="107156" y="114300"/>
                  </a:lnTo>
                  <a:lnTo>
                    <a:pt x="90487" y="152400"/>
                  </a:lnTo>
                  <a:lnTo>
                    <a:pt x="85725" y="166687"/>
                  </a:lnTo>
                  <a:cubicBezTo>
                    <a:pt x="122173" y="172295"/>
                    <a:pt x="106241" y="171450"/>
                    <a:pt x="133350" y="171450"/>
                  </a:cubicBezTo>
                  <a:lnTo>
                    <a:pt x="150019" y="166687"/>
                  </a:lnTo>
                  <a:cubicBezTo>
                    <a:pt x="155001" y="141774"/>
                    <a:pt x="149059" y="148600"/>
                    <a:pt x="157162" y="140493"/>
                  </a:cubicBezTo>
                  <a:lnTo>
                    <a:pt x="161925" y="119062"/>
                  </a:lnTo>
                  <a:lnTo>
                    <a:pt x="150019" y="95250"/>
                  </a:lnTo>
                  <a:lnTo>
                    <a:pt x="138112" y="83343"/>
                  </a:lnTo>
                  <a:lnTo>
                    <a:pt x="145256" y="57150"/>
                  </a:lnTo>
                  <a:lnTo>
                    <a:pt x="185737" y="57150"/>
                  </a:lnTo>
                  <a:lnTo>
                    <a:pt x="195262" y="47625"/>
                  </a:lnTo>
                  <a:cubicBezTo>
                    <a:pt x="189706" y="39687"/>
                    <a:pt x="185205" y="30895"/>
                    <a:pt x="178594" y="23812"/>
                  </a:cubicBezTo>
                  <a:cubicBezTo>
                    <a:pt x="173935" y="18820"/>
                    <a:pt x="161925" y="11906"/>
                    <a:pt x="161925" y="11906"/>
                  </a:cubicBezTo>
                  <a:lnTo>
                    <a:pt x="116681" y="0"/>
                  </a:lnTo>
                  <a:lnTo>
                    <a:pt x="104775" y="2619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415AF9E-1484-E74D-977E-D904A368FFC4}"/>
                </a:ext>
              </a:extLst>
            </p:cNvPr>
            <p:cNvSpPr/>
            <p:nvPr/>
          </p:nvSpPr>
          <p:spPr>
            <a:xfrm rot="6306852">
              <a:off x="8289754" y="1068681"/>
              <a:ext cx="138743" cy="142482"/>
            </a:xfrm>
            <a:custGeom>
              <a:avLst/>
              <a:gdLst>
                <a:gd name="connsiteX0" fmla="*/ 80962 w 276225"/>
                <a:gd name="connsiteY0" fmla="*/ 28622 h 338184"/>
                <a:gd name="connsiteX1" fmla="*/ 57150 w 276225"/>
                <a:gd name="connsiteY1" fmla="*/ 90534 h 338184"/>
                <a:gd name="connsiteX2" fmla="*/ 95250 w 276225"/>
                <a:gd name="connsiteY2" fmla="*/ 128634 h 338184"/>
                <a:gd name="connsiteX3" fmla="*/ 109537 w 276225"/>
                <a:gd name="connsiteY3" fmla="*/ 152447 h 338184"/>
                <a:gd name="connsiteX4" fmla="*/ 100012 w 276225"/>
                <a:gd name="connsiteY4" fmla="*/ 195309 h 338184"/>
                <a:gd name="connsiteX5" fmla="*/ 57150 w 276225"/>
                <a:gd name="connsiteY5" fmla="*/ 209597 h 338184"/>
                <a:gd name="connsiteX6" fmla="*/ 4762 w 276225"/>
                <a:gd name="connsiteY6" fmla="*/ 233409 h 338184"/>
                <a:gd name="connsiteX7" fmla="*/ 0 w 276225"/>
                <a:gd name="connsiteY7" fmla="*/ 266747 h 338184"/>
                <a:gd name="connsiteX8" fmla="*/ 28575 w 276225"/>
                <a:gd name="connsiteY8" fmla="*/ 304847 h 338184"/>
                <a:gd name="connsiteX9" fmla="*/ 90487 w 276225"/>
                <a:gd name="connsiteY9" fmla="*/ 338184 h 338184"/>
                <a:gd name="connsiteX10" fmla="*/ 142875 w 276225"/>
                <a:gd name="connsiteY10" fmla="*/ 338184 h 338184"/>
                <a:gd name="connsiteX11" fmla="*/ 185737 w 276225"/>
                <a:gd name="connsiteY11" fmla="*/ 304847 h 338184"/>
                <a:gd name="connsiteX12" fmla="*/ 190500 w 276225"/>
                <a:gd name="connsiteY12" fmla="*/ 285797 h 338184"/>
                <a:gd name="connsiteX13" fmla="*/ 138112 w 276225"/>
                <a:gd name="connsiteY13" fmla="*/ 247697 h 338184"/>
                <a:gd name="connsiteX14" fmla="*/ 142875 w 276225"/>
                <a:gd name="connsiteY14" fmla="*/ 223884 h 338184"/>
                <a:gd name="connsiteX15" fmla="*/ 195262 w 276225"/>
                <a:gd name="connsiteY15" fmla="*/ 204834 h 338184"/>
                <a:gd name="connsiteX16" fmla="*/ 252412 w 276225"/>
                <a:gd name="connsiteY16" fmla="*/ 214359 h 338184"/>
                <a:gd name="connsiteX17" fmla="*/ 276225 w 276225"/>
                <a:gd name="connsiteY17" fmla="*/ 190547 h 338184"/>
                <a:gd name="connsiteX18" fmla="*/ 252412 w 276225"/>
                <a:gd name="connsiteY18" fmla="*/ 152447 h 338184"/>
                <a:gd name="connsiteX19" fmla="*/ 233362 w 276225"/>
                <a:gd name="connsiteY19" fmla="*/ 142922 h 338184"/>
                <a:gd name="connsiteX20" fmla="*/ 223837 w 276225"/>
                <a:gd name="connsiteY20" fmla="*/ 138159 h 338184"/>
                <a:gd name="connsiteX21" fmla="*/ 209550 w 276225"/>
                <a:gd name="connsiteY21" fmla="*/ 133397 h 338184"/>
                <a:gd name="connsiteX22" fmla="*/ 166687 w 276225"/>
                <a:gd name="connsiteY22" fmla="*/ 119109 h 338184"/>
                <a:gd name="connsiteX23" fmla="*/ 157162 w 276225"/>
                <a:gd name="connsiteY23" fmla="*/ 90534 h 338184"/>
                <a:gd name="connsiteX24" fmla="*/ 185737 w 276225"/>
                <a:gd name="connsiteY24" fmla="*/ 61959 h 338184"/>
                <a:gd name="connsiteX25" fmla="*/ 214312 w 276225"/>
                <a:gd name="connsiteY25" fmla="*/ 42909 h 338184"/>
                <a:gd name="connsiteX26" fmla="*/ 247650 w 276225"/>
                <a:gd name="connsiteY26" fmla="*/ 61959 h 338184"/>
                <a:gd name="connsiteX27" fmla="*/ 247650 w 276225"/>
                <a:gd name="connsiteY27" fmla="*/ 61959 h 338184"/>
                <a:gd name="connsiteX28" fmla="*/ 276225 w 276225"/>
                <a:gd name="connsiteY28" fmla="*/ 33384 h 338184"/>
                <a:gd name="connsiteX29" fmla="*/ 214312 w 276225"/>
                <a:gd name="connsiteY29" fmla="*/ 47 h 338184"/>
                <a:gd name="connsiteX30" fmla="*/ 214312 w 276225"/>
                <a:gd name="connsiteY30" fmla="*/ 47 h 338184"/>
                <a:gd name="connsiteX31" fmla="*/ 80962 w 276225"/>
                <a:gd name="connsiteY31" fmla="*/ 28622 h 33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6225" h="338184">
                  <a:moveTo>
                    <a:pt x="80962" y="28622"/>
                  </a:moveTo>
                  <a:lnTo>
                    <a:pt x="57150" y="90534"/>
                  </a:lnTo>
                  <a:lnTo>
                    <a:pt x="95250" y="128634"/>
                  </a:lnTo>
                  <a:lnTo>
                    <a:pt x="109537" y="152447"/>
                  </a:lnTo>
                  <a:lnTo>
                    <a:pt x="100012" y="195309"/>
                  </a:lnTo>
                  <a:lnTo>
                    <a:pt x="57150" y="209597"/>
                  </a:lnTo>
                  <a:lnTo>
                    <a:pt x="4762" y="233409"/>
                  </a:lnTo>
                  <a:lnTo>
                    <a:pt x="0" y="266747"/>
                  </a:lnTo>
                  <a:lnTo>
                    <a:pt x="28575" y="304847"/>
                  </a:lnTo>
                  <a:lnTo>
                    <a:pt x="90487" y="338184"/>
                  </a:lnTo>
                  <a:lnTo>
                    <a:pt x="142875" y="338184"/>
                  </a:lnTo>
                  <a:cubicBezTo>
                    <a:pt x="179866" y="311762"/>
                    <a:pt x="166556" y="324028"/>
                    <a:pt x="185737" y="304847"/>
                  </a:cubicBezTo>
                  <a:lnTo>
                    <a:pt x="190500" y="285797"/>
                  </a:lnTo>
                  <a:lnTo>
                    <a:pt x="138112" y="247697"/>
                  </a:lnTo>
                  <a:lnTo>
                    <a:pt x="142875" y="223884"/>
                  </a:lnTo>
                  <a:lnTo>
                    <a:pt x="195262" y="204834"/>
                  </a:lnTo>
                  <a:lnTo>
                    <a:pt x="252412" y="214359"/>
                  </a:lnTo>
                  <a:lnTo>
                    <a:pt x="276225" y="190547"/>
                  </a:lnTo>
                  <a:cubicBezTo>
                    <a:pt x="268287" y="177847"/>
                    <a:pt x="262431" y="163579"/>
                    <a:pt x="252412" y="152447"/>
                  </a:cubicBezTo>
                  <a:cubicBezTo>
                    <a:pt x="247663" y="147170"/>
                    <a:pt x="239712" y="146097"/>
                    <a:pt x="233362" y="142922"/>
                  </a:cubicBezTo>
                  <a:lnTo>
                    <a:pt x="223837" y="138159"/>
                  </a:lnTo>
                  <a:lnTo>
                    <a:pt x="209550" y="133397"/>
                  </a:lnTo>
                  <a:lnTo>
                    <a:pt x="166687" y="119109"/>
                  </a:lnTo>
                  <a:lnTo>
                    <a:pt x="157162" y="90534"/>
                  </a:lnTo>
                  <a:lnTo>
                    <a:pt x="185737" y="61959"/>
                  </a:lnTo>
                  <a:lnTo>
                    <a:pt x="214312" y="42909"/>
                  </a:lnTo>
                  <a:lnTo>
                    <a:pt x="247650" y="61959"/>
                  </a:lnTo>
                  <a:lnTo>
                    <a:pt x="247650" y="61959"/>
                  </a:lnTo>
                  <a:lnTo>
                    <a:pt x="276225" y="33384"/>
                  </a:lnTo>
                  <a:cubicBezTo>
                    <a:pt x="224698" y="-2684"/>
                    <a:pt x="247978" y="47"/>
                    <a:pt x="214312" y="47"/>
                  </a:cubicBezTo>
                  <a:lnTo>
                    <a:pt x="214312" y="47"/>
                  </a:lnTo>
                  <a:lnTo>
                    <a:pt x="80962" y="286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3" name="Curved Down Arrow 122">
            <a:extLst>
              <a:ext uri="{FF2B5EF4-FFF2-40B4-BE49-F238E27FC236}">
                <a16:creationId xmlns:a16="http://schemas.microsoft.com/office/drawing/2014/main" id="{FAEFD908-7544-5749-9DED-EBF5140C1E5E}"/>
              </a:ext>
            </a:extLst>
          </p:cNvPr>
          <p:cNvSpPr/>
          <p:nvPr/>
        </p:nvSpPr>
        <p:spPr>
          <a:xfrm>
            <a:off x="23344161" y="21923012"/>
            <a:ext cx="1390302" cy="3973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4" name="Right Arrow 123">
            <a:extLst>
              <a:ext uri="{FF2B5EF4-FFF2-40B4-BE49-F238E27FC236}">
                <a16:creationId xmlns:a16="http://schemas.microsoft.com/office/drawing/2014/main" id="{C92A14FF-4332-0147-9394-A23517CBC9E0}"/>
              </a:ext>
            </a:extLst>
          </p:cNvPr>
          <p:cNvSpPr/>
          <p:nvPr/>
        </p:nvSpPr>
        <p:spPr>
          <a:xfrm>
            <a:off x="21204338" y="22459673"/>
            <a:ext cx="614172" cy="531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06E34A0-BBFF-D242-A3BE-8943E0DB9410}"/>
              </a:ext>
            </a:extLst>
          </p:cNvPr>
          <p:cNvSpPr/>
          <p:nvPr/>
        </p:nvSpPr>
        <p:spPr>
          <a:xfrm>
            <a:off x="22577673" y="23184837"/>
            <a:ext cx="32020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+mj-lt"/>
                <a:ea typeface="Calibri" panose="020F0502020204030204" pitchFamily="34" charset="0"/>
                <a:cs typeface="Cordia New"/>
              </a:rPr>
              <a:t>RPE islands manually isolated and grown in monolayer cultures</a:t>
            </a:r>
            <a:endParaRPr lang="en-AU" sz="2600" dirty="0">
              <a:latin typeface="+mj-lt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E938324-F699-8848-96B9-5874B8E9FD16}"/>
              </a:ext>
            </a:extLst>
          </p:cNvPr>
          <p:cNvSpPr txBox="1"/>
          <p:nvPr/>
        </p:nvSpPr>
        <p:spPr>
          <a:xfrm>
            <a:off x="17706850" y="23135748"/>
            <a:ext cx="32020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Calibri" panose="020F0502020204030204" pitchFamily="34" charset="0"/>
                <a:cs typeface="Cordia New"/>
              </a:rPr>
              <a:t>E6 + </a:t>
            </a:r>
            <a:r>
              <a:rPr lang="en-US" sz="2600" dirty="0" err="1">
                <a:latin typeface="+mj-lt"/>
                <a:ea typeface="Calibri" panose="020F0502020204030204" pitchFamily="34" charset="0"/>
                <a:cs typeface="Cordia New"/>
              </a:rPr>
              <a:t>Proneural</a:t>
            </a:r>
            <a:r>
              <a:rPr lang="en-US" sz="2600" dirty="0">
                <a:latin typeface="+mj-lt"/>
                <a:ea typeface="Calibri" panose="020F0502020204030204" pitchFamily="34" charset="0"/>
                <a:cs typeface="Cordia New"/>
              </a:rPr>
              <a:t> media,</a:t>
            </a:r>
          </a:p>
          <a:p>
            <a:pPr algn="ctr"/>
            <a:r>
              <a:rPr lang="en-US" sz="2600" dirty="0">
                <a:latin typeface="+mj-lt"/>
                <a:ea typeface="Calibri" panose="020F0502020204030204" pitchFamily="34" charset="0"/>
                <a:cs typeface="Cordia New"/>
              </a:rPr>
              <a:t>Emerging RPE islands visible</a:t>
            </a:r>
            <a:endParaRPr lang="en-AU" sz="2600" dirty="0">
              <a:latin typeface="+mj-l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D476BF6-2F44-CB4C-9DAC-3BA097BBC108}"/>
              </a:ext>
            </a:extLst>
          </p:cNvPr>
          <p:cNvSpPr txBox="1"/>
          <p:nvPr/>
        </p:nvSpPr>
        <p:spPr>
          <a:xfrm rot="16200000">
            <a:off x="158701" y="29908129"/>
            <a:ext cx="4052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Parental p.(Thr31Thr) carrier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B7AA949-6755-6046-8A42-17368B389839}"/>
              </a:ext>
            </a:extLst>
          </p:cNvPr>
          <p:cNvSpPr txBox="1"/>
          <p:nvPr/>
        </p:nvSpPr>
        <p:spPr>
          <a:xfrm rot="16200000">
            <a:off x="1620635" y="25968296"/>
            <a:ext cx="11285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Control</a:t>
            </a:r>
          </a:p>
        </p:txBody>
      </p:sp>
      <p:sp>
        <p:nvSpPr>
          <p:cNvPr id="145" name="Curved Down Arrow 144">
            <a:extLst>
              <a:ext uri="{FF2B5EF4-FFF2-40B4-BE49-F238E27FC236}">
                <a16:creationId xmlns:a16="http://schemas.microsoft.com/office/drawing/2014/main" id="{39F766E0-ADC6-1F4B-A4B8-88297FB9B58A}"/>
              </a:ext>
            </a:extLst>
          </p:cNvPr>
          <p:cNvSpPr/>
          <p:nvPr/>
        </p:nvSpPr>
        <p:spPr>
          <a:xfrm>
            <a:off x="15209993" y="21328490"/>
            <a:ext cx="4075283" cy="80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5DCD834-EE93-2049-8DA5-3A25D93271FB}"/>
              </a:ext>
            </a:extLst>
          </p:cNvPr>
          <p:cNvSpPr txBox="1"/>
          <p:nvPr/>
        </p:nvSpPr>
        <p:spPr>
          <a:xfrm>
            <a:off x="11583444" y="26650771"/>
            <a:ext cx="63600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Further characterization:</a:t>
            </a:r>
          </a:p>
          <a:p>
            <a:pPr algn="ctr"/>
            <a:r>
              <a:rPr lang="en-US" sz="3200" dirty="0">
                <a:latin typeface="+mj-lt"/>
              </a:rPr>
              <a:t>Tri-lineage differentiation</a:t>
            </a:r>
          </a:p>
          <a:p>
            <a:pPr algn="ctr"/>
            <a:r>
              <a:rPr lang="en-US" sz="3200" dirty="0">
                <a:latin typeface="+mj-lt"/>
              </a:rPr>
              <a:t>SNP array analysis</a:t>
            </a:r>
          </a:p>
          <a:p>
            <a:pPr algn="ctr"/>
            <a:endParaRPr lang="en-US" sz="3200" dirty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iPSC differentiation to retinal cells:</a:t>
            </a:r>
          </a:p>
          <a:p>
            <a:pPr algn="ctr"/>
            <a:r>
              <a:rPr lang="en-US" sz="3200" dirty="0">
                <a:latin typeface="+mj-lt"/>
              </a:rPr>
              <a:t>RPE marker expression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B2D87F0-84F5-064F-95AF-195777B79547}"/>
              </a:ext>
            </a:extLst>
          </p:cNvPr>
          <p:cNvGrpSpPr/>
          <p:nvPr/>
        </p:nvGrpSpPr>
        <p:grpSpPr>
          <a:xfrm rot="5400000">
            <a:off x="8410854" y="22181015"/>
            <a:ext cx="371355" cy="409701"/>
            <a:chOff x="4095224" y="938053"/>
            <a:chExt cx="273140" cy="279823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CA78BFC-2376-2B4F-BC6A-FBE344154407}"/>
                </a:ext>
              </a:extLst>
            </p:cNvPr>
            <p:cNvSpPr/>
            <p:nvPr/>
          </p:nvSpPr>
          <p:spPr>
            <a:xfrm>
              <a:off x="4100327" y="973932"/>
              <a:ext cx="268037" cy="2439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9" name="Block Arc 148">
              <a:extLst>
                <a:ext uri="{FF2B5EF4-FFF2-40B4-BE49-F238E27FC236}">
                  <a16:creationId xmlns:a16="http://schemas.microsoft.com/office/drawing/2014/main" id="{7A02BD3B-3BC1-4E40-9432-EDAC8CD206E0}"/>
                </a:ext>
              </a:extLst>
            </p:cNvPr>
            <p:cNvSpPr/>
            <p:nvPr/>
          </p:nvSpPr>
          <p:spPr>
            <a:xfrm rot="18677131">
              <a:off x="4060594" y="972683"/>
              <a:ext cx="247700" cy="178439"/>
            </a:xfrm>
            <a:prstGeom prst="blockArc">
              <a:avLst>
                <a:gd name="adj1" fmla="val 10746572"/>
                <a:gd name="adj2" fmla="val 0"/>
                <a:gd name="adj3" fmla="val 25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6839101-9E3B-9E44-9C75-39322531F00E}"/>
              </a:ext>
            </a:extLst>
          </p:cNvPr>
          <p:cNvGrpSpPr/>
          <p:nvPr/>
        </p:nvGrpSpPr>
        <p:grpSpPr>
          <a:xfrm rot="2616192">
            <a:off x="8319925" y="22781819"/>
            <a:ext cx="371355" cy="409701"/>
            <a:chOff x="4095224" y="938053"/>
            <a:chExt cx="273140" cy="279823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55CDD7B-ADE8-A44C-9C9D-D486CFD36D54}"/>
                </a:ext>
              </a:extLst>
            </p:cNvPr>
            <p:cNvSpPr/>
            <p:nvPr/>
          </p:nvSpPr>
          <p:spPr>
            <a:xfrm>
              <a:off x="4100327" y="973932"/>
              <a:ext cx="268037" cy="2439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2" name="Block Arc 151">
              <a:extLst>
                <a:ext uri="{FF2B5EF4-FFF2-40B4-BE49-F238E27FC236}">
                  <a16:creationId xmlns:a16="http://schemas.microsoft.com/office/drawing/2014/main" id="{1F32AF6C-FEC8-DD41-8690-522195383A1A}"/>
                </a:ext>
              </a:extLst>
            </p:cNvPr>
            <p:cNvSpPr/>
            <p:nvPr/>
          </p:nvSpPr>
          <p:spPr>
            <a:xfrm rot="18677131">
              <a:off x="4060594" y="972683"/>
              <a:ext cx="247700" cy="178439"/>
            </a:xfrm>
            <a:prstGeom prst="blockArc">
              <a:avLst>
                <a:gd name="adj1" fmla="val 10746572"/>
                <a:gd name="adj2" fmla="val 0"/>
                <a:gd name="adj3" fmla="val 25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153" name="Right Arrow 152">
            <a:extLst>
              <a:ext uri="{FF2B5EF4-FFF2-40B4-BE49-F238E27FC236}">
                <a16:creationId xmlns:a16="http://schemas.microsoft.com/office/drawing/2014/main" id="{B3CD479E-9125-7B41-97F5-846E839C3908}"/>
              </a:ext>
            </a:extLst>
          </p:cNvPr>
          <p:cNvSpPr/>
          <p:nvPr/>
        </p:nvSpPr>
        <p:spPr>
          <a:xfrm>
            <a:off x="6288039" y="22459673"/>
            <a:ext cx="614172" cy="531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4" name="Right Arrow 153">
            <a:extLst>
              <a:ext uri="{FF2B5EF4-FFF2-40B4-BE49-F238E27FC236}">
                <a16:creationId xmlns:a16="http://schemas.microsoft.com/office/drawing/2014/main" id="{882A7388-8951-554B-9A9E-F4CC0F7149B8}"/>
              </a:ext>
            </a:extLst>
          </p:cNvPr>
          <p:cNvSpPr/>
          <p:nvPr/>
        </p:nvSpPr>
        <p:spPr>
          <a:xfrm>
            <a:off x="11528912" y="22459673"/>
            <a:ext cx="614172" cy="531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0E131B9-7AE7-3B4A-9ED7-0C95A32C91D6}"/>
              </a:ext>
            </a:extLst>
          </p:cNvPr>
          <p:cNvGrpSpPr/>
          <p:nvPr/>
        </p:nvGrpSpPr>
        <p:grpSpPr>
          <a:xfrm>
            <a:off x="12951549" y="22259139"/>
            <a:ext cx="1365578" cy="810415"/>
            <a:chOff x="5805726" y="994855"/>
            <a:chExt cx="922284" cy="531909"/>
          </a:xfrm>
        </p:grpSpPr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5375C5BA-5027-6343-A6AD-DD0F157D4244}"/>
                </a:ext>
              </a:extLst>
            </p:cNvPr>
            <p:cNvSpPr/>
            <p:nvPr/>
          </p:nvSpPr>
          <p:spPr>
            <a:xfrm>
              <a:off x="5805726" y="994855"/>
              <a:ext cx="922284" cy="531909"/>
            </a:xfrm>
            <a:prstGeom prst="cube">
              <a:avLst>
                <a:gd name="adj" fmla="val 400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9A2F806-344B-B242-9E66-5A57D12F298F}"/>
                </a:ext>
              </a:extLst>
            </p:cNvPr>
            <p:cNvSpPr/>
            <p:nvPr/>
          </p:nvSpPr>
          <p:spPr>
            <a:xfrm>
              <a:off x="5833026" y="1035161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EB38AF9B-F0ED-3E4C-B569-00F9D0EE0ED8}"/>
                </a:ext>
              </a:extLst>
            </p:cNvPr>
            <p:cNvSpPr/>
            <p:nvPr/>
          </p:nvSpPr>
          <p:spPr>
            <a:xfrm>
              <a:off x="6130999" y="1035455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2BA6554-6BA2-B54A-ABF2-DCBDA0AC3F25}"/>
                </a:ext>
              </a:extLst>
            </p:cNvPr>
            <p:cNvSpPr/>
            <p:nvPr/>
          </p:nvSpPr>
          <p:spPr>
            <a:xfrm>
              <a:off x="6428972" y="1032280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7DB58E4-F2B0-CC45-A989-096A174B6F36}"/>
                </a:ext>
              </a:extLst>
            </p:cNvPr>
            <p:cNvSpPr/>
            <p:nvPr/>
          </p:nvSpPr>
          <p:spPr>
            <a:xfrm>
              <a:off x="5832251" y="1288361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DA528356-048D-5C42-8C10-F50293FC4C42}"/>
                </a:ext>
              </a:extLst>
            </p:cNvPr>
            <p:cNvSpPr/>
            <p:nvPr/>
          </p:nvSpPr>
          <p:spPr>
            <a:xfrm>
              <a:off x="6130224" y="1288655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CED7989-88F2-DC44-8882-DC58B5A67CD2}"/>
                </a:ext>
              </a:extLst>
            </p:cNvPr>
            <p:cNvSpPr/>
            <p:nvPr/>
          </p:nvSpPr>
          <p:spPr>
            <a:xfrm>
              <a:off x="6428197" y="1285480"/>
              <a:ext cx="253058" cy="2225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94C4DC5-6296-2541-A966-AFE65D89A9B3}"/>
              </a:ext>
            </a:extLst>
          </p:cNvPr>
          <p:cNvCxnSpPr>
            <a:cxnSpLocks/>
            <a:stCxn id="159" idx="4"/>
            <a:endCxn id="104" idx="4"/>
          </p:cNvCxnSpPr>
          <p:nvPr/>
        </p:nvCxnSpPr>
        <p:spPr>
          <a:xfrm>
            <a:off x="14061702" y="22655212"/>
            <a:ext cx="1148291" cy="45596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C3244C3-5422-E348-A098-1B835BF4B0FB}"/>
              </a:ext>
            </a:extLst>
          </p:cNvPr>
          <p:cNvCxnSpPr>
            <a:cxnSpLocks/>
            <a:stCxn id="159" idx="0"/>
            <a:endCxn id="104" idx="0"/>
          </p:cNvCxnSpPr>
          <p:nvPr/>
        </p:nvCxnSpPr>
        <p:spPr>
          <a:xfrm>
            <a:off x="14061702" y="22316160"/>
            <a:ext cx="1148291" cy="77009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7D4A07-941E-554B-BF22-D8CBE831FAF7}"/>
              </a:ext>
            </a:extLst>
          </p:cNvPr>
          <p:cNvGrpSpPr/>
          <p:nvPr/>
        </p:nvGrpSpPr>
        <p:grpSpPr>
          <a:xfrm>
            <a:off x="14844227" y="22393169"/>
            <a:ext cx="731531" cy="718011"/>
            <a:chOff x="9863135" y="23702860"/>
            <a:chExt cx="500183" cy="494956"/>
          </a:xfrm>
        </p:grpSpPr>
        <p:sp>
          <p:nvSpPr>
            <p:cNvPr id="104" name="Flowchart: Connector 85">
              <a:extLst>
                <a:ext uri="{FF2B5EF4-FFF2-40B4-BE49-F238E27FC236}">
                  <a16:creationId xmlns:a16="http://schemas.microsoft.com/office/drawing/2014/main" id="{51A13DD0-725D-E845-8CAB-41BF91A92B6E}"/>
                </a:ext>
              </a:extLst>
            </p:cNvPr>
            <p:cNvSpPr/>
            <p:nvPr/>
          </p:nvSpPr>
          <p:spPr>
            <a:xfrm>
              <a:off x="9863135" y="23702860"/>
              <a:ext cx="500183" cy="4949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8EE422FD-6E7A-DB49-BE62-2FB8F9C87A8C}"/>
                </a:ext>
              </a:extLst>
            </p:cNvPr>
            <p:cNvSpPr/>
            <p:nvPr/>
          </p:nvSpPr>
          <p:spPr>
            <a:xfrm>
              <a:off x="9941907" y="23808535"/>
              <a:ext cx="90625" cy="92088"/>
            </a:xfrm>
            <a:custGeom>
              <a:avLst/>
              <a:gdLst>
                <a:gd name="connsiteX0" fmla="*/ 80962 w 276225"/>
                <a:gd name="connsiteY0" fmla="*/ 28622 h 338184"/>
                <a:gd name="connsiteX1" fmla="*/ 57150 w 276225"/>
                <a:gd name="connsiteY1" fmla="*/ 90534 h 338184"/>
                <a:gd name="connsiteX2" fmla="*/ 95250 w 276225"/>
                <a:gd name="connsiteY2" fmla="*/ 128634 h 338184"/>
                <a:gd name="connsiteX3" fmla="*/ 109537 w 276225"/>
                <a:gd name="connsiteY3" fmla="*/ 152447 h 338184"/>
                <a:gd name="connsiteX4" fmla="*/ 100012 w 276225"/>
                <a:gd name="connsiteY4" fmla="*/ 195309 h 338184"/>
                <a:gd name="connsiteX5" fmla="*/ 57150 w 276225"/>
                <a:gd name="connsiteY5" fmla="*/ 209597 h 338184"/>
                <a:gd name="connsiteX6" fmla="*/ 4762 w 276225"/>
                <a:gd name="connsiteY6" fmla="*/ 233409 h 338184"/>
                <a:gd name="connsiteX7" fmla="*/ 0 w 276225"/>
                <a:gd name="connsiteY7" fmla="*/ 266747 h 338184"/>
                <a:gd name="connsiteX8" fmla="*/ 28575 w 276225"/>
                <a:gd name="connsiteY8" fmla="*/ 304847 h 338184"/>
                <a:gd name="connsiteX9" fmla="*/ 90487 w 276225"/>
                <a:gd name="connsiteY9" fmla="*/ 338184 h 338184"/>
                <a:gd name="connsiteX10" fmla="*/ 142875 w 276225"/>
                <a:gd name="connsiteY10" fmla="*/ 338184 h 338184"/>
                <a:gd name="connsiteX11" fmla="*/ 185737 w 276225"/>
                <a:gd name="connsiteY11" fmla="*/ 304847 h 338184"/>
                <a:gd name="connsiteX12" fmla="*/ 190500 w 276225"/>
                <a:gd name="connsiteY12" fmla="*/ 285797 h 338184"/>
                <a:gd name="connsiteX13" fmla="*/ 138112 w 276225"/>
                <a:gd name="connsiteY13" fmla="*/ 247697 h 338184"/>
                <a:gd name="connsiteX14" fmla="*/ 142875 w 276225"/>
                <a:gd name="connsiteY14" fmla="*/ 223884 h 338184"/>
                <a:gd name="connsiteX15" fmla="*/ 195262 w 276225"/>
                <a:gd name="connsiteY15" fmla="*/ 204834 h 338184"/>
                <a:gd name="connsiteX16" fmla="*/ 252412 w 276225"/>
                <a:gd name="connsiteY16" fmla="*/ 214359 h 338184"/>
                <a:gd name="connsiteX17" fmla="*/ 276225 w 276225"/>
                <a:gd name="connsiteY17" fmla="*/ 190547 h 338184"/>
                <a:gd name="connsiteX18" fmla="*/ 252412 w 276225"/>
                <a:gd name="connsiteY18" fmla="*/ 152447 h 338184"/>
                <a:gd name="connsiteX19" fmla="*/ 233362 w 276225"/>
                <a:gd name="connsiteY19" fmla="*/ 142922 h 338184"/>
                <a:gd name="connsiteX20" fmla="*/ 223837 w 276225"/>
                <a:gd name="connsiteY20" fmla="*/ 138159 h 338184"/>
                <a:gd name="connsiteX21" fmla="*/ 209550 w 276225"/>
                <a:gd name="connsiteY21" fmla="*/ 133397 h 338184"/>
                <a:gd name="connsiteX22" fmla="*/ 166687 w 276225"/>
                <a:gd name="connsiteY22" fmla="*/ 119109 h 338184"/>
                <a:gd name="connsiteX23" fmla="*/ 157162 w 276225"/>
                <a:gd name="connsiteY23" fmla="*/ 90534 h 338184"/>
                <a:gd name="connsiteX24" fmla="*/ 185737 w 276225"/>
                <a:gd name="connsiteY24" fmla="*/ 61959 h 338184"/>
                <a:gd name="connsiteX25" fmla="*/ 214312 w 276225"/>
                <a:gd name="connsiteY25" fmla="*/ 42909 h 338184"/>
                <a:gd name="connsiteX26" fmla="*/ 247650 w 276225"/>
                <a:gd name="connsiteY26" fmla="*/ 61959 h 338184"/>
                <a:gd name="connsiteX27" fmla="*/ 247650 w 276225"/>
                <a:gd name="connsiteY27" fmla="*/ 61959 h 338184"/>
                <a:gd name="connsiteX28" fmla="*/ 276225 w 276225"/>
                <a:gd name="connsiteY28" fmla="*/ 33384 h 338184"/>
                <a:gd name="connsiteX29" fmla="*/ 214312 w 276225"/>
                <a:gd name="connsiteY29" fmla="*/ 47 h 338184"/>
                <a:gd name="connsiteX30" fmla="*/ 214312 w 276225"/>
                <a:gd name="connsiteY30" fmla="*/ 47 h 338184"/>
                <a:gd name="connsiteX31" fmla="*/ 80962 w 276225"/>
                <a:gd name="connsiteY31" fmla="*/ 28622 h 33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6225" h="338184">
                  <a:moveTo>
                    <a:pt x="80962" y="28622"/>
                  </a:moveTo>
                  <a:lnTo>
                    <a:pt x="57150" y="90534"/>
                  </a:lnTo>
                  <a:lnTo>
                    <a:pt x="95250" y="128634"/>
                  </a:lnTo>
                  <a:lnTo>
                    <a:pt x="109537" y="152447"/>
                  </a:lnTo>
                  <a:lnTo>
                    <a:pt x="100012" y="195309"/>
                  </a:lnTo>
                  <a:lnTo>
                    <a:pt x="57150" y="209597"/>
                  </a:lnTo>
                  <a:lnTo>
                    <a:pt x="4762" y="233409"/>
                  </a:lnTo>
                  <a:lnTo>
                    <a:pt x="0" y="266747"/>
                  </a:lnTo>
                  <a:lnTo>
                    <a:pt x="28575" y="304847"/>
                  </a:lnTo>
                  <a:lnTo>
                    <a:pt x="90487" y="338184"/>
                  </a:lnTo>
                  <a:lnTo>
                    <a:pt x="142875" y="338184"/>
                  </a:lnTo>
                  <a:cubicBezTo>
                    <a:pt x="179866" y="311762"/>
                    <a:pt x="166556" y="324028"/>
                    <a:pt x="185737" y="304847"/>
                  </a:cubicBezTo>
                  <a:lnTo>
                    <a:pt x="190500" y="285797"/>
                  </a:lnTo>
                  <a:lnTo>
                    <a:pt x="138112" y="247697"/>
                  </a:lnTo>
                  <a:lnTo>
                    <a:pt x="142875" y="223884"/>
                  </a:lnTo>
                  <a:lnTo>
                    <a:pt x="195262" y="204834"/>
                  </a:lnTo>
                  <a:lnTo>
                    <a:pt x="252412" y="214359"/>
                  </a:lnTo>
                  <a:lnTo>
                    <a:pt x="276225" y="190547"/>
                  </a:lnTo>
                  <a:cubicBezTo>
                    <a:pt x="268287" y="177847"/>
                    <a:pt x="262431" y="163579"/>
                    <a:pt x="252412" y="152447"/>
                  </a:cubicBezTo>
                  <a:cubicBezTo>
                    <a:pt x="247663" y="147170"/>
                    <a:pt x="239712" y="146097"/>
                    <a:pt x="233362" y="142922"/>
                  </a:cubicBezTo>
                  <a:lnTo>
                    <a:pt x="223837" y="138159"/>
                  </a:lnTo>
                  <a:lnTo>
                    <a:pt x="209550" y="133397"/>
                  </a:lnTo>
                  <a:lnTo>
                    <a:pt x="166687" y="119109"/>
                  </a:lnTo>
                  <a:lnTo>
                    <a:pt x="157162" y="90534"/>
                  </a:lnTo>
                  <a:lnTo>
                    <a:pt x="185737" y="61959"/>
                  </a:lnTo>
                  <a:lnTo>
                    <a:pt x="214312" y="42909"/>
                  </a:lnTo>
                  <a:lnTo>
                    <a:pt x="247650" y="61959"/>
                  </a:lnTo>
                  <a:lnTo>
                    <a:pt x="247650" y="61959"/>
                  </a:lnTo>
                  <a:lnTo>
                    <a:pt x="276225" y="33384"/>
                  </a:lnTo>
                  <a:cubicBezTo>
                    <a:pt x="224698" y="-2684"/>
                    <a:pt x="247978" y="47"/>
                    <a:pt x="214312" y="47"/>
                  </a:cubicBezTo>
                  <a:lnTo>
                    <a:pt x="214312" y="47"/>
                  </a:lnTo>
                  <a:lnTo>
                    <a:pt x="80962" y="286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B4FC13A-879D-B442-B1B8-53D60BDB820C}"/>
                </a:ext>
              </a:extLst>
            </p:cNvPr>
            <p:cNvSpPr/>
            <p:nvPr/>
          </p:nvSpPr>
          <p:spPr>
            <a:xfrm>
              <a:off x="10045879" y="23769885"/>
              <a:ext cx="69056" cy="62517"/>
            </a:xfrm>
            <a:custGeom>
              <a:avLst/>
              <a:gdLst>
                <a:gd name="connsiteX0" fmla="*/ 57150 w 195262"/>
                <a:gd name="connsiteY0" fmla="*/ 0 h 171495"/>
                <a:gd name="connsiteX1" fmla="*/ 4762 w 195262"/>
                <a:gd name="connsiteY1" fmla="*/ 45243 h 171495"/>
                <a:gd name="connsiteX2" fmla="*/ 0 w 195262"/>
                <a:gd name="connsiteY2" fmla="*/ 54768 h 171495"/>
                <a:gd name="connsiteX3" fmla="*/ 35719 w 195262"/>
                <a:gd name="connsiteY3" fmla="*/ 80962 h 171495"/>
                <a:gd name="connsiteX4" fmla="*/ 73819 w 195262"/>
                <a:gd name="connsiteY4" fmla="*/ 76200 h 171495"/>
                <a:gd name="connsiteX5" fmla="*/ 107156 w 195262"/>
                <a:gd name="connsiteY5" fmla="*/ 92868 h 171495"/>
                <a:gd name="connsiteX6" fmla="*/ 107156 w 195262"/>
                <a:gd name="connsiteY6" fmla="*/ 114300 h 171495"/>
                <a:gd name="connsiteX7" fmla="*/ 90487 w 195262"/>
                <a:gd name="connsiteY7" fmla="*/ 152400 h 171495"/>
                <a:gd name="connsiteX8" fmla="*/ 85725 w 195262"/>
                <a:gd name="connsiteY8" fmla="*/ 166687 h 171495"/>
                <a:gd name="connsiteX9" fmla="*/ 133350 w 195262"/>
                <a:gd name="connsiteY9" fmla="*/ 171450 h 171495"/>
                <a:gd name="connsiteX10" fmla="*/ 150019 w 195262"/>
                <a:gd name="connsiteY10" fmla="*/ 166687 h 171495"/>
                <a:gd name="connsiteX11" fmla="*/ 157162 w 195262"/>
                <a:gd name="connsiteY11" fmla="*/ 140493 h 171495"/>
                <a:gd name="connsiteX12" fmla="*/ 161925 w 195262"/>
                <a:gd name="connsiteY12" fmla="*/ 119062 h 171495"/>
                <a:gd name="connsiteX13" fmla="*/ 150019 w 195262"/>
                <a:gd name="connsiteY13" fmla="*/ 95250 h 171495"/>
                <a:gd name="connsiteX14" fmla="*/ 138112 w 195262"/>
                <a:gd name="connsiteY14" fmla="*/ 83343 h 171495"/>
                <a:gd name="connsiteX15" fmla="*/ 145256 w 195262"/>
                <a:gd name="connsiteY15" fmla="*/ 57150 h 171495"/>
                <a:gd name="connsiteX16" fmla="*/ 185737 w 195262"/>
                <a:gd name="connsiteY16" fmla="*/ 57150 h 171495"/>
                <a:gd name="connsiteX17" fmla="*/ 195262 w 195262"/>
                <a:gd name="connsiteY17" fmla="*/ 47625 h 171495"/>
                <a:gd name="connsiteX18" fmla="*/ 178594 w 195262"/>
                <a:gd name="connsiteY18" fmla="*/ 23812 h 171495"/>
                <a:gd name="connsiteX19" fmla="*/ 161925 w 195262"/>
                <a:gd name="connsiteY19" fmla="*/ 11906 h 171495"/>
                <a:gd name="connsiteX20" fmla="*/ 116681 w 195262"/>
                <a:gd name="connsiteY20" fmla="*/ 0 h 171495"/>
                <a:gd name="connsiteX21" fmla="*/ 104775 w 195262"/>
                <a:gd name="connsiteY21" fmla="*/ 26193 h 171495"/>
                <a:gd name="connsiteX22" fmla="*/ 57150 w 195262"/>
                <a:gd name="connsiteY22" fmla="*/ 0 h 1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262" h="171495">
                  <a:moveTo>
                    <a:pt x="57150" y="0"/>
                  </a:moveTo>
                  <a:lnTo>
                    <a:pt x="4762" y="45243"/>
                  </a:lnTo>
                  <a:lnTo>
                    <a:pt x="0" y="54768"/>
                  </a:lnTo>
                  <a:lnTo>
                    <a:pt x="35719" y="80962"/>
                  </a:lnTo>
                  <a:lnTo>
                    <a:pt x="73819" y="76200"/>
                  </a:lnTo>
                  <a:lnTo>
                    <a:pt x="107156" y="92868"/>
                  </a:lnTo>
                  <a:lnTo>
                    <a:pt x="107156" y="114300"/>
                  </a:lnTo>
                  <a:lnTo>
                    <a:pt x="90487" y="152400"/>
                  </a:lnTo>
                  <a:lnTo>
                    <a:pt x="85725" y="166687"/>
                  </a:lnTo>
                  <a:cubicBezTo>
                    <a:pt x="122173" y="172295"/>
                    <a:pt x="106241" y="171450"/>
                    <a:pt x="133350" y="171450"/>
                  </a:cubicBezTo>
                  <a:lnTo>
                    <a:pt x="150019" y="166687"/>
                  </a:lnTo>
                  <a:cubicBezTo>
                    <a:pt x="155001" y="141774"/>
                    <a:pt x="149059" y="148600"/>
                    <a:pt x="157162" y="140493"/>
                  </a:cubicBezTo>
                  <a:lnTo>
                    <a:pt x="161925" y="119062"/>
                  </a:lnTo>
                  <a:lnTo>
                    <a:pt x="150019" y="95250"/>
                  </a:lnTo>
                  <a:lnTo>
                    <a:pt x="138112" y="83343"/>
                  </a:lnTo>
                  <a:lnTo>
                    <a:pt x="145256" y="57150"/>
                  </a:lnTo>
                  <a:lnTo>
                    <a:pt x="185737" y="57150"/>
                  </a:lnTo>
                  <a:lnTo>
                    <a:pt x="195262" y="47625"/>
                  </a:lnTo>
                  <a:cubicBezTo>
                    <a:pt x="189706" y="39687"/>
                    <a:pt x="185205" y="30895"/>
                    <a:pt x="178594" y="23812"/>
                  </a:cubicBezTo>
                  <a:cubicBezTo>
                    <a:pt x="173935" y="18820"/>
                    <a:pt x="161925" y="11906"/>
                    <a:pt x="161925" y="11906"/>
                  </a:cubicBezTo>
                  <a:lnTo>
                    <a:pt x="116681" y="0"/>
                  </a:lnTo>
                  <a:lnTo>
                    <a:pt x="104775" y="2619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BE50110-EBD8-5B47-9A37-BDFD2B4DE5D0}"/>
                </a:ext>
              </a:extLst>
            </p:cNvPr>
            <p:cNvSpPr/>
            <p:nvPr/>
          </p:nvSpPr>
          <p:spPr>
            <a:xfrm rot="8135685">
              <a:off x="10059797" y="24063515"/>
              <a:ext cx="102225" cy="84873"/>
            </a:xfrm>
            <a:custGeom>
              <a:avLst/>
              <a:gdLst>
                <a:gd name="connsiteX0" fmla="*/ 35719 w 202406"/>
                <a:gd name="connsiteY0" fmla="*/ 0 h 150019"/>
                <a:gd name="connsiteX1" fmla="*/ 14287 w 202406"/>
                <a:gd name="connsiteY1" fmla="*/ 40482 h 150019"/>
                <a:gd name="connsiteX2" fmla="*/ 42862 w 202406"/>
                <a:gd name="connsiteY2" fmla="*/ 52388 h 150019"/>
                <a:gd name="connsiteX3" fmla="*/ 85725 w 202406"/>
                <a:gd name="connsiteY3" fmla="*/ 73819 h 150019"/>
                <a:gd name="connsiteX4" fmla="*/ 16669 w 202406"/>
                <a:gd name="connsiteY4" fmla="*/ 121444 h 150019"/>
                <a:gd name="connsiteX5" fmla="*/ 0 w 202406"/>
                <a:gd name="connsiteY5" fmla="*/ 130969 h 150019"/>
                <a:gd name="connsiteX6" fmla="*/ 26194 w 202406"/>
                <a:gd name="connsiteY6" fmla="*/ 142875 h 150019"/>
                <a:gd name="connsiteX7" fmla="*/ 42862 w 202406"/>
                <a:gd name="connsiteY7" fmla="*/ 150019 h 150019"/>
                <a:gd name="connsiteX8" fmla="*/ 69056 w 202406"/>
                <a:gd name="connsiteY8" fmla="*/ 142875 h 150019"/>
                <a:gd name="connsiteX9" fmla="*/ 76200 w 202406"/>
                <a:gd name="connsiteY9" fmla="*/ 140494 h 150019"/>
                <a:gd name="connsiteX10" fmla="*/ 83344 w 202406"/>
                <a:gd name="connsiteY10" fmla="*/ 135732 h 150019"/>
                <a:gd name="connsiteX11" fmla="*/ 95250 w 202406"/>
                <a:gd name="connsiteY11" fmla="*/ 123825 h 150019"/>
                <a:gd name="connsiteX12" fmla="*/ 126206 w 202406"/>
                <a:gd name="connsiteY12" fmla="*/ 107157 h 150019"/>
                <a:gd name="connsiteX13" fmla="*/ 161925 w 202406"/>
                <a:gd name="connsiteY13" fmla="*/ 116682 h 150019"/>
                <a:gd name="connsiteX14" fmla="*/ 176212 w 202406"/>
                <a:gd name="connsiteY14" fmla="*/ 135732 h 150019"/>
                <a:gd name="connsiteX15" fmla="*/ 180975 w 202406"/>
                <a:gd name="connsiteY15" fmla="*/ 147638 h 150019"/>
                <a:gd name="connsiteX16" fmla="*/ 202406 w 202406"/>
                <a:gd name="connsiteY16" fmla="*/ 88107 h 150019"/>
                <a:gd name="connsiteX17" fmla="*/ 192881 w 202406"/>
                <a:gd name="connsiteY17" fmla="*/ 54769 h 150019"/>
                <a:gd name="connsiteX18" fmla="*/ 185737 w 202406"/>
                <a:gd name="connsiteY18" fmla="*/ 45244 h 150019"/>
                <a:gd name="connsiteX19" fmla="*/ 161925 w 202406"/>
                <a:gd name="connsiteY19" fmla="*/ 21432 h 150019"/>
                <a:gd name="connsiteX20" fmla="*/ 126206 w 202406"/>
                <a:gd name="connsiteY20" fmla="*/ 11907 h 150019"/>
                <a:gd name="connsiteX21" fmla="*/ 102394 w 202406"/>
                <a:gd name="connsiteY21" fmla="*/ 11907 h 150019"/>
                <a:gd name="connsiteX22" fmla="*/ 35719 w 202406"/>
                <a:gd name="connsiteY2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406" h="150019">
                  <a:moveTo>
                    <a:pt x="35719" y="0"/>
                  </a:moveTo>
                  <a:lnTo>
                    <a:pt x="14287" y="40482"/>
                  </a:lnTo>
                  <a:lnTo>
                    <a:pt x="42862" y="52388"/>
                  </a:lnTo>
                  <a:lnTo>
                    <a:pt x="85725" y="73819"/>
                  </a:lnTo>
                  <a:lnTo>
                    <a:pt x="16669" y="121444"/>
                  </a:lnTo>
                  <a:lnTo>
                    <a:pt x="0" y="130969"/>
                  </a:lnTo>
                  <a:cubicBezTo>
                    <a:pt x="19253" y="144720"/>
                    <a:pt x="9841" y="142875"/>
                    <a:pt x="26194" y="142875"/>
                  </a:cubicBezTo>
                  <a:lnTo>
                    <a:pt x="42862" y="150019"/>
                  </a:lnTo>
                  <a:lnTo>
                    <a:pt x="69056" y="142875"/>
                  </a:lnTo>
                  <a:cubicBezTo>
                    <a:pt x="71470" y="142185"/>
                    <a:pt x="73955" y="141616"/>
                    <a:pt x="76200" y="140494"/>
                  </a:cubicBezTo>
                  <a:cubicBezTo>
                    <a:pt x="78760" y="139214"/>
                    <a:pt x="83344" y="135732"/>
                    <a:pt x="83344" y="135732"/>
                  </a:cubicBezTo>
                  <a:lnTo>
                    <a:pt x="95250" y="123825"/>
                  </a:lnTo>
                  <a:cubicBezTo>
                    <a:pt x="113153" y="102938"/>
                    <a:pt x="102219" y="107157"/>
                    <a:pt x="126206" y="107157"/>
                  </a:cubicBezTo>
                  <a:lnTo>
                    <a:pt x="161925" y="116682"/>
                  </a:lnTo>
                  <a:cubicBezTo>
                    <a:pt x="166687" y="123032"/>
                    <a:pt x="172213" y="128876"/>
                    <a:pt x="176212" y="135732"/>
                  </a:cubicBezTo>
                  <a:cubicBezTo>
                    <a:pt x="187356" y="154835"/>
                    <a:pt x="173368" y="140031"/>
                    <a:pt x="180975" y="147638"/>
                  </a:cubicBezTo>
                  <a:lnTo>
                    <a:pt x="202406" y="88107"/>
                  </a:lnTo>
                  <a:cubicBezTo>
                    <a:pt x="199231" y="76994"/>
                    <a:pt x="197070" y="65540"/>
                    <a:pt x="192881" y="54769"/>
                  </a:cubicBezTo>
                  <a:cubicBezTo>
                    <a:pt x="191443" y="51070"/>
                    <a:pt x="185737" y="45244"/>
                    <a:pt x="185737" y="45244"/>
                  </a:cubicBezTo>
                  <a:lnTo>
                    <a:pt x="161925" y="21432"/>
                  </a:lnTo>
                  <a:lnTo>
                    <a:pt x="126206" y="11907"/>
                  </a:lnTo>
                  <a:lnTo>
                    <a:pt x="102394" y="11907"/>
                  </a:lnTo>
                  <a:lnTo>
                    <a:pt x="3571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630502C-B8C5-F24D-BA89-61FE98B134EC}"/>
                </a:ext>
              </a:extLst>
            </p:cNvPr>
            <p:cNvSpPr/>
            <p:nvPr/>
          </p:nvSpPr>
          <p:spPr>
            <a:xfrm rot="2511413">
              <a:off x="10173785" y="23909517"/>
              <a:ext cx="89230" cy="163609"/>
            </a:xfrm>
            <a:custGeom>
              <a:avLst/>
              <a:gdLst>
                <a:gd name="connsiteX0" fmla="*/ 204787 w 392906"/>
                <a:gd name="connsiteY0" fmla="*/ 80963 h 328664"/>
                <a:gd name="connsiteX1" fmla="*/ 171450 w 392906"/>
                <a:gd name="connsiteY1" fmla="*/ 97632 h 328664"/>
                <a:gd name="connsiteX2" fmla="*/ 161925 w 392906"/>
                <a:gd name="connsiteY2" fmla="*/ 133350 h 328664"/>
                <a:gd name="connsiteX3" fmla="*/ 190500 w 392906"/>
                <a:gd name="connsiteY3" fmla="*/ 176213 h 328664"/>
                <a:gd name="connsiteX4" fmla="*/ 219075 w 392906"/>
                <a:gd name="connsiteY4" fmla="*/ 180975 h 328664"/>
                <a:gd name="connsiteX5" fmla="*/ 259556 w 392906"/>
                <a:gd name="connsiteY5" fmla="*/ 214313 h 328664"/>
                <a:gd name="connsiteX6" fmla="*/ 240506 w 392906"/>
                <a:gd name="connsiteY6" fmla="*/ 273844 h 328664"/>
                <a:gd name="connsiteX7" fmla="*/ 192881 w 392906"/>
                <a:gd name="connsiteY7" fmla="*/ 283369 h 328664"/>
                <a:gd name="connsiteX8" fmla="*/ 214312 w 392906"/>
                <a:gd name="connsiteY8" fmla="*/ 292894 h 328664"/>
                <a:gd name="connsiteX9" fmla="*/ 223837 w 392906"/>
                <a:gd name="connsiteY9" fmla="*/ 297657 h 328664"/>
                <a:gd name="connsiteX10" fmla="*/ 290512 w 392906"/>
                <a:gd name="connsiteY10" fmla="*/ 326232 h 328664"/>
                <a:gd name="connsiteX11" fmla="*/ 328612 w 392906"/>
                <a:gd name="connsiteY11" fmla="*/ 328613 h 328664"/>
                <a:gd name="connsiteX12" fmla="*/ 347662 w 392906"/>
                <a:gd name="connsiteY12" fmla="*/ 302419 h 328664"/>
                <a:gd name="connsiteX13" fmla="*/ 345281 w 392906"/>
                <a:gd name="connsiteY13" fmla="*/ 264319 h 328664"/>
                <a:gd name="connsiteX14" fmla="*/ 338137 w 392906"/>
                <a:gd name="connsiteY14" fmla="*/ 221457 h 328664"/>
                <a:gd name="connsiteX15" fmla="*/ 323850 w 392906"/>
                <a:gd name="connsiteY15" fmla="*/ 204788 h 328664"/>
                <a:gd name="connsiteX16" fmla="*/ 316706 w 392906"/>
                <a:gd name="connsiteY16" fmla="*/ 200025 h 328664"/>
                <a:gd name="connsiteX17" fmla="*/ 311944 w 392906"/>
                <a:gd name="connsiteY17" fmla="*/ 195263 h 328664"/>
                <a:gd name="connsiteX18" fmla="*/ 264319 w 392906"/>
                <a:gd name="connsiteY18" fmla="*/ 152400 h 328664"/>
                <a:gd name="connsiteX19" fmla="*/ 273844 w 392906"/>
                <a:gd name="connsiteY19" fmla="*/ 126207 h 328664"/>
                <a:gd name="connsiteX20" fmla="*/ 285750 w 392906"/>
                <a:gd name="connsiteY20" fmla="*/ 114300 h 328664"/>
                <a:gd name="connsiteX21" fmla="*/ 307181 w 392906"/>
                <a:gd name="connsiteY21" fmla="*/ 95250 h 328664"/>
                <a:gd name="connsiteX22" fmla="*/ 345281 w 392906"/>
                <a:gd name="connsiteY22" fmla="*/ 83344 h 328664"/>
                <a:gd name="connsiteX23" fmla="*/ 359569 w 392906"/>
                <a:gd name="connsiteY23" fmla="*/ 78582 h 328664"/>
                <a:gd name="connsiteX24" fmla="*/ 373856 w 392906"/>
                <a:gd name="connsiteY24" fmla="*/ 76200 h 328664"/>
                <a:gd name="connsiteX25" fmla="*/ 392906 w 392906"/>
                <a:gd name="connsiteY25" fmla="*/ 69057 h 328664"/>
                <a:gd name="connsiteX26" fmla="*/ 285750 w 392906"/>
                <a:gd name="connsiteY26" fmla="*/ 33338 h 328664"/>
                <a:gd name="connsiteX27" fmla="*/ 269081 w 392906"/>
                <a:gd name="connsiteY27" fmla="*/ 16669 h 328664"/>
                <a:gd name="connsiteX28" fmla="*/ 228600 w 392906"/>
                <a:gd name="connsiteY28" fmla="*/ 11907 h 328664"/>
                <a:gd name="connsiteX29" fmla="*/ 183356 w 392906"/>
                <a:gd name="connsiteY29" fmla="*/ 9525 h 328664"/>
                <a:gd name="connsiteX30" fmla="*/ 159544 w 392906"/>
                <a:gd name="connsiteY30" fmla="*/ 2382 h 328664"/>
                <a:gd name="connsiteX31" fmla="*/ 147637 w 392906"/>
                <a:gd name="connsiteY31" fmla="*/ 0 h 328664"/>
                <a:gd name="connsiteX32" fmla="*/ 92869 w 392906"/>
                <a:gd name="connsiteY32" fmla="*/ 0 h 328664"/>
                <a:gd name="connsiteX33" fmla="*/ 64294 w 392906"/>
                <a:gd name="connsiteY33" fmla="*/ 2382 h 328664"/>
                <a:gd name="connsiteX34" fmla="*/ 52387 w 392906"/>
                <a:gd name="connsiteY34" fmla="*/ 7144 h 328664"/>
                <a:gd name="connsiteX35" fmla="*/ 0 w 392906"/>
                <a:gd name="connsiteY35" fmla="*/ 47625 h 328664"/>
                <a:gd name="connsiteX36" fmla="*/ 138112 w 392906"/>
                <a:gd name="connsiteY36" fmla="*/ 64294 h 328664"/>
                <a:gd name="connsiteX37" fmla="*/ 164306 w 392906"/>
                <a:gd name="connsiteY37" fmla="*/ 61913 h 328664"/>
                <a:gd name="connsiteX38" fmla="*/ 204787 w 392906"/>
                <a:gd name="connsiteY38" fmla="*/ 80963 h 3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92906" h="328664">
                  <a:moveTo>
                    <a:pt x="204787" y="80963"/>
                  </a:moveTo>
                  <a:lnTo>
                    <a:pt x="171450" y="97632"/>
                  </a:lnTo>
                  <a:lnTo>
                    <a:pt x="161925" y="133350"/>
                  </a:lnTo>
                  <a:lnTo>
                    <a:pt x="190500" y="176213"/>
                  </a:lnTo>
                  <a:lnTo>
                    <a:pt x="219075" y="180975"/>
                  </a:lnTo>
                  <a:lnTo>
                    <a:pt x="259556" y="214313"/>
                  </a:lnTo>
                  <a:lnTo>
                    <a:pt x="240506" y="273844"/>
                  </a:lnTo>
                  <a:lnTo>
                    <a:pt x="192881" y="283369"/>
                  </a:lnTo>
                  <a:lnTo>
                    <a:pt x="214312" y="292894"/>
                  </a:lnTo>
                  <a:cubicBezTo>
                    <a:pt x="217535" y="294382"/>
                    <a:pt x="223837" y="297657"/>
                    <a:pt x="223837" y="297657"/>
                  </a:cubicBezTo>
                  <a:lnTo>
                    <a:pt x="290512" y="326232"/>
                  </a:lnTo>
                  <a:cubicBezTo>
                    <a:pt x="317466" y="329226"/>
                    <a:pt x="304756" y="328613"/>
                    <a:pt x="328612" y="328613"/>
                  </a:cubicBezTo>
                  <a:lnTo>
                    <a:pt x="347662" y="302419"/>
                  </a:lnTo>
                  <a:cubicBezTo>
                    <a:pt x="344667" y="275466"/>
                    <a:pt x="345281" y="288176"/>
                    <a:pt x="345281" y="264319"/>
                  </a:cubicBezTo>
                  <a:lnTo>
                    <a:pt x="338137" y="221457"/>
                  </a:lnTo>
                  <a:cubicBezTo>
                    <a:pt x="333375" y="215901"/>
                    <a:pt x="329024" y="209963"/>
                    <a:pt x="323850" y="204788"/>
                  </a:cubicBezTo>
                  <a:cubicBezTo>
                    <a:pt x="321826" y="202764"/>
                    <a:pt x="318941" y="201813"/>
                    <a:pt x="316706" y="200025"/>
                  </a:cubicBezTo>
                  <a:cubicBezTo>
                    <a:pt x="314953" y="198623"/>
                    <a:pt x="313531" y="196850"/>
                    <a:pt x="311944" y="195263"/>
                  </a:cubicBezTo>
                  <a:lnTo>
                    <a:pt x="264319" y="152400"/>
                  </a:lnTo>
                  <a:cubicBezTo>
                    <a:pt x="267494" y="143669"/>
                    <a:pt x="269289" y="134304"/>
                    <a:pt x="273844" y="126207"/>
                  </a:cubicBezTo>
                  <a:cubicBezTo>
                    <a:pt x="276596" y="121315"/>
                    <a:pt x="285750" y="114300"/>
                    <a:pt x="285750" y="114300"/>
                  </a:cubicBezTo>
                  <a:lnTo>
                    <a:pt x="307181" y="95250"/>
                  </a:lnTo>
                  <a:cubicBezTo>
                    <a:pt x="357820" y="74995"/>
                    <a:pt x="309943" y="92178"/>
                    <a:pt x="345281" y="83344"/>
                  </a:cubicBezTo>
                  <a:cubicBezTo>
                    <a:pt x="350151" y="82127"/>
                    <a:pt x="354699" y="79800"/>
                    <a:pt x="359569" y="78582"/>
                  </a:cubicBezTo>
                  <a:cubicBezTo>
                    <a:pt x="364253" y="77411"/>
                    <a:pt x="373856" y="76200"/>
                    <a:pt x="373856" y="76200"/>
                  </a:cubicBezTo>
                  <a:lnTo>
                    <a:pt x="392906" y="69057"/>
                  </a:lnTo>
                  <a:lnTo>
                    <a:pt x="285750" y="33338"/>
                  </a:lnTo>
                  <a:lnTo>
                    <a:pt x="269081" y="16669"/>
                  </a:lnTo>
                  <a:lnTo>
                    <a:pt x="228600" y="11907"/>
                  </a:lnTo>
                  <a:cubicBezTo>
                    <a:pt x="213519" y="11113"/>
                    <a:pt x="198359" y="11256"/>
                    <a:pt x="183356" y="9525"/>
                  </a:cubicBezTo>
                  <a:cubicBezTo>
                    <a:pt x="170423" y="8033"/>
                    <a:pt x="169498" y="4871"/>
                    <a:pt x="159544" y="2382"/>
                  </a:cubicBezTo>
                  <a:cubicBezTo>
                    <a:pt x="155617" y="1400"/>
                    <a:pt x="147637" y="0"/>
                    <a:pt x="147637" y="0"/>
                  </a:cubicBezTo>
                  <a:lnTo>
                    <a:pt x="92869" y="0"/>
                  </a:lnTo>
                  <a:cubicBezTo>
                    <a:pt x="83344" y="794"/>
                    <a:pt x="73707" y="721"/>
                    <a:pt x="64294" y="2382"/>
                  </a:cubicBezTo>
                  <a:cubicBezTo>
                    <a:pt x="60084" y="3125"/>
                    <a:pt x="52387" y="7144"/>
                    <a:pt x="52387" y="7144"/>
                  </a:cubicBezTo>
                  <a:lnTo>
                    <a:pt x="0" y="47625"/>
                  </a:lnTo>
                  <a:lnTo>
                    <a:pt x="138112" y="64294"/>
                  </a:lnTo>
                  <a:lnTo>
                    <a:pt x="164306" y="61913"/>
                  </a:lnTo>
                  <a:lnTo>
                    <a:pt x="204787" y="809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B0C0210-1C9C-1140-8D8D-1EA7B7E7AA67}"/>
                </a:ext>
              </a:extLst>
            </p:cNvPr>
            <p:cNvSpPr/>
            <p:nvPr/>
          </p:nvSpPr>
          <p:spPr>
            <a:xfrm rot="14947858">
              <a:off x="10042481" y="23931694"/>
              <a:ext cx="82125" cy="71516"/>
            </a:xfrm>
            <a:custGeom>
              <a:avLst/>
              <a:gdLst>
                <a:gd name="connsiteX0" fmla="*/ 35719 w 202406"/>
                <a:gd name="connsiteY0" fmla="*/ 0 h 150019"/>
                <a:gd name="connsiteX1" fmla="*/ 14287 w 202406"/>
                <a:gd name="connsiteY1" fmla="*/ 40482 h 150019"/>
                <a:gd name="connsiteX2" fmla="*/ 42862 w 202406"/>
                <a:gd name="connsiteY2" fmla="*/ 52388 h 150019"/>
                <a:gd name="connsiteX3" fmla="*/ 85725 w 202406"/>
                <a:gd name="connsiteY3" fmla="*/ 73819 h 150019"/>
                <a:gd name="connsiteX4" fmla="*/ 16669 w 202406"/>
                <a:gd name="connsiteY4" fmla="*/ 121444 h 150019"/>
                <a:gd name="connsiteX5" fmla="*/ 0 w 202406"/>
                <a:gd name="connsiteY5" fmla="*/ 130969 h 150019"/>
                <a:gd name="connsiteX6" fmla="*/ 26194 w 202406"/>
                <a:gd name="connsiteY6" fmla="*/ 142875 h 150019"/>
                <a:gd name="connsiteX7" fmla="*/ 42862 w 202406"/>
                <a:gd name="connsiteY7" fmla="*/ 150019 h 150019"/>
                <a:gd name="connsiteX8" fmla="*/ 69056 w 202406"/>
                <a:gd name="connsiteY8" fmla="*/ 142875 h 150019"/>
                <a:gd name="connsiteX9" fmla="*/ 76200 w 202406"/>
                <a:gd name="connsiteY9" fmla="*/ 140494 h 150019"/>
                <a:gd name="connsiteX10" fmla="*/ 83344 w 202406"/>
                <a:gd name="connsiteY10" fmla="*/ 135732 h 150019"/>
                <a:gd name="connsiteX11" fmla="*/ 95250 w 202406"/>
                <a:gd name="connsiteY11" fmla="*/ 123825 h 150019"/>
                <a:gd name="connsiteX12" fmla="*/ 126206 w 202406"/>
                <a:gd name="connsiteY12" fmla="*/ 107157 h 150019"/>
                <a:gd name="connsiteX13" fmla="*/ 161925 w 202406"/>
                <a:gd name="connsiteY13" fmla="*/ 116682 h 150019"/>
                <a:gd name="connsiteX14" fmla="*/ 176212 w 202406"/>
                <a:gd name="connsiteY14" fmla="*/ 135732 h 150019"/>
                <a:gd name="connsiteX15" fmla="*/ 180975 w 202406"/>
                <a:gd name="connsiteY15" fmla="*/ 147638 h 150019"/>
                <a:gd name="connsiteX16" fmla="*/ 202406 w 202406"/>
                <a:gd name="connsiteY16" fmla="*/ 88107 h 150019"/>
                <a:gd name="connsiteX17" fmla="*/ 192881 w 202406"/>
                <a:gd name="connsiteY17" fmla="*/ 54769 h 150019"/>
                <a:gd name="connsiteX18" fmla="*/ 185737 w 202406"/>
                <a:gd name="connsiteY18" fmla="*/ 45244 h 150019"/>
                <a:gd name="connsiteX19" fmla="*/ 161925 w 202406"/>
                <a:gd name="connsiteY19" fmla="*/ 21432 h 150019"/>
                <a:gd name="connsiteX20" fmla="*/ 126206 w 202406"/>
                <a:gd name="connsiteY20" fmla="*/ 11907 h 150019"/>
                <a:gd name="connsiteX21" fmla="*/ 102394 w 202406"/>
                <a:gd name="connsiteY21" fmla="*/ 11907 h 150019"/>
                <a:gd name="connsiteX22" fmla="*/ 35719 w 202406"/>
                <a:gd name="connsiteY2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406" h="150019">
                  <a:moveTo>
                    <a:pt x="35719" y="0"/>
                  </a:moveTo>
                  <a:lnTo>
                    <a:pt x="14287" y="40482"/>
                  </a:lnTo>
                  <a:lnTo>
                    <a:pt x="42862" y="52388"/>
                  </a:lnTo>
                  <a:lnTo>
                    <a:pt x="85725" y="73819"/>
                  </a:lnTo>
                  <a:lnTo>
                    <a:pt x="16669" y="121444"/>
                  </a:lnTo>
                  <a:lnTo>
                    <a:pt x="0" y="130969"/>
                  </a:lnTo>
                  <a:cubicBezTo>
                    <a:pt x="19253" y="144720"/>
                    <a:pt x="9841" y="142875"/>
                    <a:pt x="26194" y="142875"/>
                  </a:cubicBezTo>
                  <a:lnTo>
                    <a:pt x="42862" y="150019"/>
                  </a:lnTo>
                  <a:lnTo>
                    <a:pt x="69056" y="142875"/>
                  </a:lnTo>
                  <a:cubicBezTo>
                    <a:pt x="71470" y="142185"/>
                    <a:pt x="73955" y="141616"/>
                    <a:pt x="76200" y="140494"/>
                  </a:cubicBezTo>
                  <a:cubicBezTo>
                    <a:pt x="78760" y="139214"/>
                    <a:pt x="83344" y="135732"/>
                    <a:pt x="83344" y="135732"/>
                  </a:cubicBezTo>
                  <a:lnTo>
                    <a:pt x="95250" y="123825"/>
                  </a:lnTo>
                  <a:cubicBezTo>
                    <a:pt x="113153" y="102938"/>
                    <a:pt x="102219" y="107157"/>
                    <a:pt x="126206" y="107157"/>
                  </a:cubicBezTo>
                  <a:lnTo>
                    <a:pt x="161925" y="116682"/>
                  </a:lnTo>
                  <a:cubicBezTo>
                    <a:pt x="166687" y="123032"/>
                    <a:pt x="172213" y="128876"/>
                    <a:pt x="176212" y="135732"/>
                  </a:cubicBezTo>
                  <a:cubicBezTo>
                    <a:pt x="187356" y="154835"/>
                    <a:pt x="173368" y="140031"/>
                    <a:pt x="180975" y="147638"/>
                  </a:cubicBezTo>
                  <a:lnTo>
                    <a:pt x="202406" y="88107"/>
                  </a:lnTo>
                  <a:cubicBezTo>
                    <a:pt x="199231" y="76994"/>
                    <a:pt x="197070" y="65540"/>
                    <a:pt x="192881" y="54769"/>
                  </a:cubicBezTo>
                  <a:cubicBezTo>
                    <a:pt x="191443" y="51070"/>
                    <a:pt x="185737" y="45244"/>
                    <a:pt x="185737" y="45244"/>
                  </a:cubicBezTo>
                  <a:lnTo>
                    <a:pt x="161925" y="21432"/>
                  </a:lnTo>
                  <a:lnTo>
                    <a:pt x="126206" y="11907"/>
                  </a:lnTo>
                  <a:lnTo>
                    <a:pt x="102394" y="11907"/>
                  </a:lnTo>
                  <a:lnTo>
                    <a:pt x="3571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C52DB70-366D-4E43-A25D-0E871DBD9159}"/>
                </a:ext>
              </a:extLst>
            </p:cNvPr>
            <p:cNvSpPr/>
            <p:nvPr/>
          </p:nvSpPr>
          <p:spPr>
            <a:xfrm rot="16514852">
              <a:off x="9948286" y="23973866"/>
              <a:ext cx="69056" cy="62517"/>
            </a:xfrm>
            <a:custGeom>
              <a:avLst/>
              <a:gdLst>
                <a:gd name="connsiteX0" fmla="*/ 57150 w 195262"/>
                <a:gd name="connsiteY0" fmla="*/ 0 h 171495"/>
                <a:gd name="connsiteX1" fmla="*/ 4762 w 195262"/>
                <a:gd name="connsiteY1" fmla="*/ 45243 h 171495"/>
                <a:gd name="connsiteX2" fmla="*/ 0 w 195262"/>
                <a:gd name="connsiteY2" fmla="*/ 54768 h 171495"/>
                <a:gd name="connsiteX3" fmla="*/ 35719 w 195262"/>
                <a:gd name="connsiteY3" fmla="*/ 80962 h 171495"/>
                <a:gd name="connsiteX4" fmla="*/ 73819 w 195262"/>
                <a:gd name="connsiteY4" fmla="*/ 76200 h 171495"/>
                <a:gd name="connsiteX5" fmla="*/ 107156 w 195262"/>
                <a:gd name="connsiteY5" fmla="*/ 92868 h 171495"/>
                <a:gd name="connsiteX6" fmla="*/ 107156 w 195262"/>
                <a:gd name="connsiteY6" fmla="*/ 114300 h 171495"/>
                <a:gd name="connsiteX7" fmla="*/ 90487 w 195262"/>
                <a:gd name="connsiteY7" fmla="*/ 152400 h 171495"/>
                <a:gd name="connsiteX8" fmla="*/ 85725 w 195262"/>
                <a:gd name="connsiteY8" fmla="*/ 166687 h 171495"/>
                <a:gd name="connsiteX9" fmla="*/ 133350 w 195262"/>
                <a:gd name="connsiteY9" fmla="*/ 171450 h 171495"/>
                <a:gd name="connsiteX10" fmla="*/ 150019 w 195262"/>
                <a:gd name="connsiteY10" fmla="*/ 166687 h 171495"/>
                <a:gd name="connsiteX11" fmla="*/ 157162 w 195262"/>
                <a:gd name="connsiteY11" fmla="*/ 140493 h 171495"/>
                <a:gd name="connsiteX12" fmla="*/ 161925 w 195262"/>
                <a:gd name="connsiteY12" fmla="*/ 119062 h 171495"/>
                <a:gd name="connsiteX13" fmla="*/ 150019 w 195262"/>
                <a:gd name="connsiteY13" fmla="*/ 95250 h 171495"/>
                <a:gd name="connsiteX14" fmla="*/ 138112 w 195262"/>
                <a:gd name="connsiteY14" fmla="*/ 83343 h 171495"/>
                <a:gd name="connsiteX15" fmla="*/ 145256 w 195262"/>
                <a:gd name="connsiteY15" fmla="*/ 57150 h 171495"/>
                <a:gd name="connsiteX16" fmla="*/ 185737 w 195262"/>
                <a:gd name="connsiteY16" fmla="*/ 57150 h 171495"/>
                <a:gd name="connsiteX17" fmla="*/ 195262 w 195262"/>
                <a:gd name="connsiteY17" fmla="*/ 47625 h 171495"/>
                <a:gd name="connsiteX18" fmla="*/ 178594 w 195262"/>
                <a:gd name="connsiteY18" fmla="*/ 23812 h 171495"/>
                <a:gd name="connsiteX19" fmla="*/ 161925 w 195262"/>
                <a:gd name="connsiteY19" fmla="*/ 11906 h 171495"/>
                <a:gd name="connsiteX20" fmla="*/ 116681 w 195262"/>
                <a:gd name="connsiteY20" fmla="*/ 0 h 171495"/>
                <a:gd name="connsiteX21" fmla="*/ 104775 w 195262"/>
                <a:gd name="connsiteY21" fmla="*/ 26193 h 171495"/>
                <a:gd name="connsiteX22" fmla="*/ 57150 w 195262"/>
                <a:gd name="connsiteY22" fmla="*/ 0 h 1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262" h="171495">
                  <a:moveTo>
                    <a:pt x="57150" y="0"/>
                  </a:moveTo>
                  <a:lnTo>
                    <a:pt x="4762" y="45243"/>
                  </a:lnTo>
                  <a:lnTo>
                    <a:pt x="0" y="54768"/>
                  </a:lnTo>
                  <a:lnTo>
                    <a:pt x="35719" y="80962"/>
                  </a:lnTo>
                  <a:lnTo>
                    <a:pt x="73819" y="76200"/>
                  </a:lnTo>
                  <a:lnTo>
                    <a:pt x="107156" y="92868"/>
                  </a:lnTo>
                  <a:lnTo>
                    <a:pt x="107156" y="114300"/>
                  </a:lnTo>
                  <a:lnTo>
                    <a:pt x="90487" y="152400"/>
                  </a:lnTo>
                  <a:lnTo>
                    <a:pt x="85725" y="166687"/>
                  </a:lnTo>
                  <a:cubicBezTo>
                    <a:pt x="122173" y="172295"/>
                    <a:pt x="106241" y="171450"/>
                    <a:pt x="133350" y="171450"/>
                  </a:cubicBezTo>
                  <a:lnTo>
                    <a:pt x="150019" y="166687"/>
                  </a:lnTo>
                  <a:cubicBezTo>
                    <a:pt x="155001" y="141774"/>
                    <a:pt x="149059" y="148600"/>
                    <a:pt x="157162" y="140493"/>
                  </a:cubicBezTo>
                  <a:lnTo>
                    <a:pt x="161925" y="119062"/>
                  </a:lnTo>
                  <a:lnTo>
                    <a:pt x="150019" y="95250"/>
                  </a:lnTo>
                  <a:lnTo>
                    <a:pt x="138112" y="83343"/>
                  </a:lnTo>
                  <a:lnTo>
                    <a:pt x="145256" y="57150"/>
                  </a:lnTo>
                  <a:lnTo>
                    <a:pt x="185737" y="57150"/>
                  </a:lnTo>
                  <a:lnTo>
                    <a:pt x="195262" y="47625"/>
                  </a:lnTo>
                  <a:cubicBezTo>
                    <a:pt x="189706" y="39687"/>
                    <a:pt x="185205" y="30895"/>
                    <a:pt x="178594" y="23812"/>
                  </a:cubicBezTo>
                  <a:cubicBezTo>
                    <a:pt x="173935" y="18820"/>
                    <a:pt x="161925" y="11906"/>
                    <a:pt x="161925" y="11906"/>
                  </a:cubicBezTo>
                  <a:lnTo>
                    <a:pt x="116681" y="0"/>
                  </a:lnTo>
                  <a:lnTo>
                    <a:pt x="104775" y="2619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A0031DCB-9FFD-9D4D-A40C-1CF501C10449}"/>
                </a:ext>
              </a:extLst>
            </p:cNvPr>
            <p:cNvSpPr/>
            <p:nvPr/>
          </p:nvSpPr>
          <p:spPr>
            <a:xfrm rot="6306852">
              <a:off x="10133195" y="23823078"/>
              <a:ext cx="90625" cy="92088"/>
            </a:xfrm>
            <a:custGeom>
              <a:avLst/>
              <a:gdLst>
                <a:gd name="connsiteX0" fmla="*/ 80962 w 276225"/>
                <a:gd name="connsiteY0" fmla="*/ 28622 h 338184"/>
                <a:gd name="connsiteX1" fmla="*/ 57150 w 276225"/>
                <a:gd name="connsiteY1" fmla="*/ 90534 h 338184"/>
                <a:gd name="connsiteX2" fmla="*/ 95250 w 276225"/>
                <a:gd name="connsiteY2" fmla="*/ 128634 h 338184"/>
                <a:gd name="connsiteX3" fmla="*/ 109537 w 276225"/>
                <a:gd name="connsiteY3" fmla="*/ 152447 h 338184"/>
                <a:gd name="connsiteX4" fmla="*/ 100012 w 276225"/>
                <a:gd name="connsiteY4" fmla="*/ 195309 h 338184"/>
                <a:gd name="connsiteX5" fmla="*/ 57150 w 276225"/>
                <a:gd name="connsiteY5" fmla="*/ 209597 h 338184"/>
                <a:gd name="connsiteX6" fmla="*/ 4762 w 276225"/>
                <a:gd name="connsiteY6" fmla="*/ 233409 h 338184"/>
                <a:gd name="connsiteX7" fmla="*/ 0 w 276225"/>
                <a:gd name="connsiteY7" fmla="*/ 266747 h 338184"/>
                <a:gd name="connsiteX8" fmla="*/ 28575 w 276225"/>
                <a:gd name="connsiteY8" fmla="*/ 304847 h 338184"/>
                <a:gd name="connsiteX9" fmla="*/ 90487 w 276225"/>
                <a:gd name="connsiteY9" fmla="*/ 338184 h 338184"/>
                <a:gd name="connsiteX10" fmla="*/ 142875 w 276225"/>
                <a:gd name="connsiteY10" fmla="*/ 338184 h 338184"/>
                <a:gd name="connsiteX11" fmla="*/ 185737 w 276225"/>
                <a:gd name="connsiteY11" fmla="*/ 304847 h 338184"/>
                <a:gd name="connsiteX12" fmla="*/ 190500 w 276225"/>
                <a:gd name="connsiteY12" fmla="*/ 285797 h 338184"/>
                <a:gd name="connsiteX13" fmla="*/ 138112 w 276225"/>
                <a:gd name="connsiteY13" fmla="*/ 247697 h 338184"/>
                <a:gd name="connsiteX14" fmla="*/ 142875 w 276225"/>
                <a:gd name="connsiteY14" fmla="*/ 223884 h 338184"/>
                <a:gd name="connsiteX15" fmla="*/ 195262 w 276225"/>
                <a:gd name="connsiteY15" fmla="*/ 204834 h 338184"/>
                <a:gd name="connsiteX16" fmla="*/ 252412 w 276225"/>
                <a:gd name="connsiteY16" fmla="*/ 214359 h 338184"/>
                <a:gd name="connsiteX17" fmla="*/ 276225 w 276225"/>
                <a:gd name="connsiteY17" fmla="*/ 190547 h 338184"/>
                <a:gd name="connsiteX18" fmla="*/ 252412 w 276225"/>
                <a:gd name="connsiteY18" fmla="*/ 152447 h 338184"/>
                <a:gd name="connsiteX19" fmla="*/ 233362 w 276225"/>
                <a:gd name="connsiteY19" fmla="*/ 142922 h 338184"/>
                <a:gd name="connsiteX20" fmla="*/ 223837 w 276225"/>
                <a:gd name="connsiteY20" fmla="*/ 138159 h 338184"/>
                <a:gd name="connsiteX21" fmla="*/ 209550 w 276225"/>
                <a:gd name="connsiteY21" fmla="*/ 133397 h 338184"/>
                <a:gd name="connsiteX22" fmla="*/ 166687 w 276225"/>
                <a:gd name="connsiteY22" fmla="*/ 119109 h 338184"/>
                <a:gd name="connsiteX23" fmla="*/ 157162 w 276225"/>
                <a:gd name="connsiteY23" fmla="*/ 90534 h 338184"/>
                <a:gd name="connsiteX24" fmla="*/ 185737 w 276225"/>
                <a:gd name="connsiteY24" fmla="*/ 61959 h 338184"/>
                <a:gd name="connsiteX25" fmla="*/ 214312 w 276225"/>
                <a:gd name="connsiteY25" fmla="*/ 42909 h 338184"/>
                <a:gd name="connsiteX26" fmla="*/ 247650 w 276225"/>
                <a:gd name="connsiteY26" fmla="*/ 61959 h 338184"/>
                <a:gd name="connsiteX27" fmla="*/ 247650 w 276225"/>
                <a:gd name="connsiteY27" fmla="*/ 61959 h 338184"/>
                <a:gd name="connsiteX28" fmla="*/ 276225 w 276225"/>
                <a:gd name="connsiteY28" fmla="*/ 33384 h 338184"/>
                <a:gd name="connsiteX29" fmla="*/ 214312 w 276225"/>
                <a:gd name="connsiteY29" fmla="*/ 47 h 338184"/>
                <a:gd name="connsiteX30" fmla="*/ 214312 w 276225"/>
                <a:gd name="connsiteY30" fmla="*/ 47 h 338184"/>
                <a:gd name="connsiteX31" fmla="*/ 80962 w 276225"/>
                <a:gd name="connsiteY31" fmla="*/ 28622 h 33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6225" h="338184">
                  <a:moveTo>
                    <a:pt x="80962" y="28622"/>
                  </a:moveTo>
                  <a:lnTo>
                    <a:pt x="57150" y="90534"/>
                  </a:lnTo>
                  <a:lnTo>
                    <a:pt x="95250" y="128634"/>
                  </a:lnTo>
                  <a:lnTo>
                    <a:pt x="109537" y="152447"/>
                  </a:lnTo>
                  <a:lnTo>
                    <a:pt x="100012" y="195309"/>
                  </a:lnTo>
                  <a:lnTo>
                    <a:pt x="57150" y="209597"/>
                  </a:lnTo>
                  <a:lnTo>
                    <a:pt x="4762" y="233409"/>
                  </a:lnTo>
                  <a:lnTo>
                    <a:pt x="0" y="266747"/>
                  </a:lnTo>
                  <a:lnTo>
                    <a:pt x="28575" y="304847"/>
                  </a:lnTo>
                  <a:lnTo>
                    <a:pt x="90487" y="338184"/>
                  </a:lnTo>
                  <a:lnTo>
                    <a:pt x="142875" y="338184"/>
                  </a:lnTo>
                  <a:cubicBezTo>
                    <a:pt x="179866" y="311762"/>
                    <a:pt x="166556" y="324028"/>
                    <a:pt x="185737" y="304847"/>
                  </a:cubicBezTo>
                  <a:lnTo>
                    <a:pt x="190500" y="285797"/>
                  </a:lnTo>
                  <a:lnTo>
                    <a:pt x="138112" y="247697"/>
                  </a:lnTo>
                  <a:lnTo>
                    <a:pt x="142875" y="223884"/>
                  </a:lnTo>
                  <a:lnTo>
                    <a:pt x="195262" y="204834"/>
                  </a:lnTo>
                  <a:lnTo>
                    <a:pt x="252412" y="214359"/>
                  </a:lnTo>
                  <a:lnTo>
                    <a:pt x="276225" y="190547"/>
                  </a:lnTo>
                  <a:cubicBezTo>
                    <a:pt x="268287" y="177847"/>
                    <a:pt x="262431" y="163579"/>
                    <a:pt x="252412" y="152447"/>
                  </a:cubicBezTo>
                  <a:cubicBezTo>
                    <a:pt x="247663" y="147170"/>
                    <a:pt x="239712" y="146097"/>
                    <a:pt x="233362" y="142922"/>
                  </a:cubicBezTo>
                  <a:lnTo>
                    <a:pt x="223837" y="138159"/>
                  </a:lnTo>
                  <a:lnTo>
                    <a:pt x="209550" y="133397"/>
                  </a:lnTo>
                  <a:lnTo>
                    <a:pt x="166687" y="119109"/>
                  </a:lnTo>
                  <a:lnTo>
                    <a:pt x="157162" y="90534"/>
                  </a:lnTo>
                  <a:lnTo>
                    <a:pt x="185737" y="61959"/>
                  </a:lnTo>
                  <a:lnTo>
                    <a:pt x="214312" y="42909"/>
                  </a:lnTo>
                  <a:lnTo>
                    <a:pt x="247650" y="61959"/>
                  </a:lnTo>
                  <a:lnTo>
                    <a:pt x="247650" y="61959"/>
                  </a:lnTo>
                  <a:lnTo>
                    <a:pt x="276225" y="33384"/>
                  </a:lnTo>
                  <a:cubicBezTo>
                    <a:pt x="224698" y="-2684"/>
                    <a:pt x="247978" y="47"/>
                    <a:pt x="214312" y="47"/>
                  </a:cubicBezTo>
                  <a:lnTo>
                    <a:pt x="214312" y="47"/>
                  </a:lnTo>
                  <a:lnTo>
                    <a:pt x="80962" y="286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4B6C258B-850B-3245-8402-7B436D88A4B7}"/>
              </a:ext>
            </a:extLst>
          </p:cNvPr>
          <p:cNvSpPr/>
          <p:nvPr/>
        </p:nvSpPr>
        <p:spPr>
          <a:xfrm>
            <a:off x="16949890" y="22459673"/>
            <a:ext cx="614172" cy="531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AD4C15A-E9EB-8849-9CE5-21F312C54A0C}"/>
              </a:ext>
            </a:extLst>
          </p:cNvPr>
          <p:cNvGrpSpPr/>
          <p:nvPr/>
        </p:nvGrpSpPr>
        <p:grpSpPr>
          <a:xfrm>
            <a:off x="23029976" y="22425807"/>
            <a:ext cx="714688" cy="718011"/>
            <a:chOff x="8011447" y="1015476"/>
            <a:chExt cx="500183" cy="494956"/>
          </a:xfrm>
        </p:grpSpPr>
        <p:sp>
          <p:nvSpPr>
            <p:cNvPr id="173" name="Flowchart: Connector 69">
              <a:extLst>
                <a:ext uri="{FF2B5EF4-FFF2-40B4-BE49-F238E27FC236}">
                  <a16:creationId xmlns:a16="http://schemas.microsoft.com/office/drawing/2014/main" id="{71B8F4B2-A79F-144D-A967-8E5D203A12A9}"/>
                </a:ext>
              </a:extLst>
            </p:cNvPr>
            <p:cNvSpPr/>
            <p:nvPr/>
          </p:nvSpPr>
          <p:spPr>
            <a:xfrm>
              <a:off x="8011447" y="1015476"/>
              <a:ext cx="500183" cy="4949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C138D4E7-CF34-484E-8749-BD31527CC712}"/>
                </a:ext>
              </a:extLst>
            </p:cNvPr>
            <p:cNvSpPr/>
            <p:nvPr/>
          </p:nvSpPr>
          <p:spPr>
            <a:xfrm>
              <a:off x="8045975" y="1121151"/>
              <a:ext cx="160646" cy="98534"/>
            </a:xfrm>
            <a:custGeom>
              <a:avLst/>
              <a:gdLst>
                <a:gd name="connsiteX0" fmla="*/ 80962 w 276225"/>
                <a:gd name="connsiteY0" fmla="*/ 28622 h 338184"/>
                <a:gd name="connsiteX1" fmla="*/ 57150 w 276225"/>
                <a:gd name="connsiteY1" fmla="*/ 90534 h 338184"/>
                <a:gd name="connsiteX2" fmla="*/ 95250 w 276225"/>
                <a:gd name="connsiteY2" fmla="*/ 128634 h 338184"/>
                <a:gd name="connsiteX3" fmla="*/ 109537 w 276225"/>
                <a:gd name="connsiteY3" fmla="*/ 152447 h 338184"/>
                <a:gd name="connsiteX4" fmla="*/ 100012 w 276225"/>
                <a:gd name="connsiteY4" fmla="*/ 195309 h 338184"/>
                <a:gd name="connsiteX5" fmla="*/ 57150 w 276225"/>
                <a:gd name="connsiteY5" fmla="*/ 209597 h 338184"/>
                <a:gd name="connsiteX6" fmla="*/ 4762 w 276225"/>
                <a:gd name="connsiteY6" fmla="*/ 233409 h 338184"/>
                <a:gd name="connsiteX7" fmla="*/ 0 w 276225"/>
                <a:gd name="connsiteY7" fmla="*/ 266747 h 338184"/>
                <a:gd name="connsiteX8" fmla="*/ 28575 w 276225"/>
                <a:gd name="connsiteY8" fmla="*/ 304847 h 338184"/>
                <a:gd name="connsiteX9" fmla="*/ 90487 w 276225"/>
                <a:gd name="connsiteY9" fmla="*/ 338184 h 338184"/>
                <a:gd name="connsiteX10" fmla="*/ 142875 w 276225"/>
                <a:gd name="connsiteY10" fmla="*/ 338184 h 338184"/>
                <a:gd name="connsiteX11" fmla="*/ 185737 w 276225"/>
                <a:gd name="connsiteY11" fmla="*/ 304847 h 338184"/>
                <a:gd name="connsiteX12" fmla="*/ 190500 w 276225"/>
                <a:gd name="connsiteY12" fmla="*/ 285797 h 338184"/>
                <a:gd name="connsiteX13" fmla="*/ 138112 w 276225"/>
                <a:gd name="connsiteY13" fmla="*/ 247697 h 338184"/>
                <a:gd name="connsiteX14" fmla="*/ 142875 w 276225"/>
                <a:gd name="connsiteY14" fmla="*/ 223884 h 338184"/>
                <a:gd name="connsiteX15" fmla="*/ 195262 w 276225"/>
                <a:gd name="connsiteY15" fmla="*/ 204834 h 338184"/>
                <a:gd name="connsiteX16" fmla="*/ 252412 w 276225"/>
                <a:gd name="connsiteY16" fmla="*/ 214359 h 338184"/>
                <a:gd name="connsiteX17" fmla="*/ 276225 w 276225"/>
                <a:gd name="connsiteY17" fmla="*/ 190547 h 338184"/>
                <a:gd name="connsiteX18" fmla="*/ 252412 w 276225"/>
                <a:gd name="connsiteY18" fmla="*/ 152447 h 338184"/>
                <a:gd name="connsiteX19" fmla="*/ 233362 w 276225"/>
                <a:gd name="connsiteY19" fmla="*/ 142922 h 338184"/>
                <a:gd name="connsiteX20" fmla="*/ 223837 w 276225"/>
                <a:gd name="connsiteY20" fmla="*/ 138159 h 338184"/>
                <a:gd name="connsiteX21" fmla="*/ 209550 w 276225"/>
                <a:gd name="connsiteY21" fmla="*/ 133397 h 338184"/>
                <a:gd name="connsiteX22" fmla="*/ 166687 w 276225"/>
                <a:gd name="connsiteY22" fmla="*/ 119109 h 338184"/>
                <a:gd name="connsiteX23" fmla="*/ 157162 w 276225"/>
                <a:gd name="connsiteY23" fmla="*/ 90534 h 338184"/>
                <a:gd name="connsiteX24" fmla="*/ 185737 w 276225"/>
                <a:gd name="connsiteY24" fmla="*/ 61959 h 338184"/>
                <a:gd name="connsiteX25" fmla="*/ 214312 w 276225"/>
                <a:gd name="connsiteY25" fmla="*/ 42909 h 338184"/>
                <a:gd name="connsiteX26" fmla="*/ 247650 w 276225"/>
                <a:gd name="connsiteY26" fmla="*/ 61959 h 338184"/>
                <a:gd name="connsiteX27" fmla="*/ 247650 w 276225"/>
                <a:gd name="connsiteY27" fmla="*/ 61959 h 338184"/>
                <a:gd name="connsiteX28" fmla="*/ 276225 w 276225"/>
                <a:gd name="connsiteY28" fmla="*/ 33384 h 338184"/>
                <a:gd name="connsiteX29" fmla="*/ 214312 w 276225"/>
                <a:gd name="connsiteY29" fmla="*/ 47 h 338184"/>
                <a:gd name="connsiteX30" fmla="*/ 214312 w 276225"/>
                <a:gd name="connsiteY30" fmla="*/ 47 h 338184"/>
                <a:gd name="connsiteX31" fmla="*/ 80962 w 276225"/>
                <a:gd name="connsiteY31" fmla="*/ 28622 h 33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6225" h="338184">
                  <a:moveTo>
                    <a:pt x="80962" y="28622"/>
                  </a:moveTo>
                  <a:lnTo>
                    <a:pt x="57150" y="90534"/>
                  </a:lnTo>
                  <a:lnTo>
                    <a:pt x="95250" y="128634"/>
                  </a:lnTo>
                  <a:lnTo>
                    <a:pt x="109537" y="152447"/>
                  </a:lnTo>
                  <a:lnTo>
                    <a:pt x="100012" y="195309"/>
                  </a:lnTo>
                  <a:lnTo>
                    <a:pt x="57150" y="209597"/>
                  </a:lnTo>
                  <a:lnTo>
                    <a:pt x="4762" y="233409"/>
                  </a:lnTo>
                  <a:lnTo>
                    <a:pt x="0" y="266747"/>
                  </a:lnTo>
                  <a:lnTo>
                    <a:pt x="28575" y="304847"/>
                  </a:lnTo>
                  <a:lnTo>
                    <a:pt x="90487" y="338184"/>
                  </a:lnTo>
                  <a:lnTo>
                    <a:pt x="142875" y="338184"/>
                  </a:lnTo>
                  <a:cubicBezTo>
                    <a:pt x="179866" y="311762"/>
                    <a:pt x="166556" y="324028"/>
                    <a:pt x="185737" y="304847"/>
                  </a:cubicBezTo>
                  <a:lnTo>
                    <a:pt x="190500" y="285797"/>
                  </a:lnTo>
                  <a:lnTo>
                    <a:pt x="138112" y="247697"/>
                  </a:lnTo>
                  <a:lnTo>
                    <a:pt x="142875" y="223884"/>
                  </a:lnTo>
                  <a:lnTo>
                    <a:pt x="195262" y="204834"/>
                  </a:lnTo>
                  <a:lnTo>
                    <a:pt x="252412" y="214359"/>
                  </a:lnTo>
                  <a:lnTo>
                    <a:pt x="276225" y="190547"/>
                  </a:lnTo>
                  <a:cubicBezTo>
                    <a:pt x="268287" y="177847"/>
                    <a:pt x="262431" y="163579"/>
                    <a:pt x="252412" y="152447"/>
                  </a:cubicBezTo>
                  <a:cubicBezTo>
                    <a:pt x="247663" y="147170"/>
                    <a:pt x="239712" y="146097"/>
                    <a:pt x="233362" y="142922"/>
                  </a:cubicBezTo>
                  <a:lnTo>
                    <a:pt x="223837" y="138159"/>
                  </a:lnTo>
                  <a:lnTo>
                    <a:pt x="209550" y="133397"/>
                  </a:lnTo>
                  <a:lnTo>
                    <a:pt x="166687" y="119109"/>
                  </a:lnTo>
                  <a:lnTo>
                    <a:pt x="157162" y="90534"/>
                  </a:lnTo>
                  <a:lnTo>
                    <a:pt x="185737" y="61959"/>
                  </a:lnTo>
                  <a:lnTo>
                    <a:pt x="214312" y="42909"/>
                  </a:lnTo>
                  <a:lnTo>
                    <a:pt x="247650" y="61959"/>
                  </a:lnTo>
                  <a:lnTo>
                    <a:pt x="247650" y="61959"/>
                  </a:lnTo>
                  <a:lnTo>
                    <a:pt x="276225" y="33384"/>
                  </a:lnTo>
                  <a:cubicBezTo>
                    <a:pt x="224698" y="-2684"/>
                    <a:pt x="247978" y="47"/>
                    <a:pt x="214312" y="47"/>
                  </a:cubicBezTo>
                  <a:lnTo>
                    <a:pt x="214312" y="47"/>
                  </a:lnTo>
                  <a:lnTo>
                    <a:pt x="80962" y="286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1F523A5D-4E39-C243-A94A-8919FDFB75AF}"/>
                </a:ext>
              </a:extLst>
            </p:cNvPr>
            <p:cNvSpPr/>
            <p:nvPr/>
          </p:nvSpPr>
          <p:spPr>
            <a:xfrm>
              <a:off x="8180845" y="1047286"/>
              <a:ext cx="109987" cy="133304"/>
            </a:xfrm>
            <a:custGeom>
              <a:avLst/>
              <a:gdLst>
                <a:gd name="connsiteX0" fmla="*/ 57150 w 195262"/>
                <a:gd name="connsiteY0" fmla="*/ 0 h 171495"/>
                <a:gd name="connsiteX1" fmla="*/ 4762 w 195262"/>
                <a:gd name="connsiteY1" fmla="*/ 45243 h 171495"/>
                <a:gd name="connsiteX2" fmla="*/ 0 w 195262"/>
                <a:gd name="connsiteY2" fmla="*/ 54768 h 171495"/>
                <a:gd name="connsiteX3" fmla="*/ 35719 w 195262"/>
                <a:gd name="connsiteY3" fmla="*/ 80962 h 171495"/>
                <a:gd name="connsiteX4" fmla="*/ 73819 w 195262"/>
                <a:gd name="connsiteY4" fmla="*/ 76200 h 171495"/>
                <a:gd name="connsiteX5" fmla="*/ 107156 w 195262"/>
                <a:gd name="connsiteY5" fmla="*/ 92868 h 171495"/>
                <a:gd name="connsiteX6" fmla="*/ 107156 w 195262"/>
                <a:gd name="connsiteY6" fmla="*/ 114300 h 171495"/>
                <a:gd name="connsiteX7" fmla="*/ 90487 w 195262"/>
                <a:gd name="connsiteY7" fmla="*/ 152400 h 171495"/>
                <a:gd name="connsiteX8" fmla="*/ 85725 w 195262"/>
                <a:gd name="connsiteY8" fmla="*/ 166687 h 171495"/>
                <a:gd name="connsiteX9" fmla="*/ 133350 w 195262"/>
                <a:gd name="connsiteY9" fmla="*/ 171450 h 171495"/>
                <a:gd name="connsiteX10" fmla="*/ 150019 w 195262"/>
                <a:gd name="connsiteY10" fmla="*/ 166687 h 171495"/>
                <a:gd name="connsiteX11" fmla="*/ 157162 w 195262"/>
                <a:gd name="connsiteY11" fmla="*/ 140493 h 171495"/>
                <a:gd name="connsiteX12" fmla="*/ 161925 w 195262"/>
                <a:gd name="connsiteY12" fmla="*/ 119062 h 171495"/>
                <a:gd name="connsiteX13" fmla="*/ 150019 w 195262"/>
                <a:gd name="connsiteY13" fmla="*/ 95250 h 171495"/>
                <a:gd name="connsiteX14" fmla="*/ 138112 w 195262"/>
                <a:gd name="connsiteY14" fmla="*/ 83343 h 171495"/>
                <a:gd name="connsiteX15" fmla="*/ 145256 w 195262"/>
                <a:gd name="connsiteY15" fmla="*/ 57150 h 171495"/>
                <a:gd name="connsiteX16" fmla="*/ 185737 w 195262"/>
                <a:gd name="connsiteY16" fmla="*/ 57150 h 171495"/>
                <a:gd name="connsiteX17" fmla="*/ 195262 w 195262"/>
                <a:gd name="connsiteY17" fmla="*/ 47625 h 171495"/>
                <a:gd name="connsiteX18" fmla="*/ 178594 w 195262"/>
                <a:gd name="connsiteY18" fmla="*/ 23812 h 171495"/>
                <a:gd name="connsiteX19" fmla="*/ 161925 w 195262"/>
                <a:gd name="connsiteY19" fmla="*/ 11906 h 171495"/>
                <a:gd name="connsiteX20" fmla="*/ 116681 w 195262"/>
                <a:gd name="connsiteY20" fmla="*/ 0 h 171495"/>
                <a:gd name="connsiteX21" fmla="*/ 104775 w 195262"/>
                <a:gd name="connsiteY21" fmla="*/ 26193 h 171495"/>
                <a:gd name="connsiteX22" fmla="*/ 57150 w 195262"/>
                <a:gd name="connsiteY22" fmla="*/ 0 h 1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262" h="171495">
                  <a:moveTo>
                    <a:pt x="57150" y="0"/>
                  </a:moveTo>
                  <a:lnTo>
                    <a:pt x="4762" y="45243"/>
                  </a:lnTo>
                  <a:lnTo>
                    <a:pt x="0" y="54768"/>
                  </a:lnTo>
                  <a:lnTo>
                    <a:pt x="35719" y="80962"/>
                  </a:lnTo>
                  <a:lnTo>
                    <a:pt x="73819" y="76200"/>
                  </a:lnTo>
                  <a:lnTo>
                    <a:pt x="107156" y="92868"/>
                  </a:lnTo>
                  <a:lnTo>
                    <a:pt x="107156" y="114300"/>
                  </a:lnTo>
                  <a:lnTo>
                    <a:pt x="90487" y="152400"/>
                  </a:lnTo>
                  <a:lnTo>
                    <a:pt x="85725" y="166687"/>
                  </a:lnTo>
                  <a:cubicBezTo>
                    <a:pt x="122173" y="172295"/>
                    <a:pt x="106241" y="171450"/>
                    <a:pt x="133350" y="171450"/>
                  </a:cubicBezTo>
                  <a:lnTo>
                    <a:pt x="150019" y="166687"/>
                  </a:lnTo>
                  <a:cubicBezTo>
                    <a:pt x="155001" y="141774"/>
                    <a:pt x="149059" y="148600"/>
                    <a:pt x="157162" y="140493"/>
                  </a:cubicBezTo>
                  <a:lnTo>
                    <a:pt x="161925" y="119062"/>
                  </a:lnTo>
                  <a:lnTo>
                    <a:pt x="150019" y="95250"/>
                  </a:lnTo>
                  <a:lnTo>
                    <a:pt x="138112" y="83343"/>
                  </a:lnTo>
                  <a:lnTo>
                    <a:pt x="145256" y="57150"/>
                  </a:lnTo>
                  <a:lnTo>
                    <a:pt x="185737" y="57150"/>
                  </a:lnTo>
                  <a:lnTo>
                    <a:pt x="195262" y="47625"/>
                  </a:lnTo>
                  <a:cubicBezTo>
                    <a:pt x="189706" y="39687"/>
                    <a:pt x="185205" y="30895"/>
                    <a:pt x="178594" y="23812"/>
                  </a:cubicBezTo>
                  <a:cubicBezTo>
                    <a:pt x="173935" y="18820"/>
                    <a:pt x="161925" y="11906"/>
                    <a:pt x="161925" y="11906"/>
                  </a:cubicBezTo>
                  <a:lnTo>
                    <a:pt x="116681" y="0"/>
                  </a:lnTo>
                  <a:lnTo>
                    <a:pt x="104775" y="2619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DBD61CC-24F7-D444-B024-0D9A26DEB8F7}"/>
                </a:ext>
              </a:extLst>
            </p:cNvPr>
            <p:cNvSpPr/>
            <p:nvPr/>
          </p:nvSpPr>
          <p:spPr>
            <a:xfrm rot="8135685">
              <a:off x="8159309" y="1349430"/>
              <a:ext cx="140127" cy="131491"/>
            </a:xfrm>
            <a:custGeom>
              <a:avLst/>
              <a:gdLst>
                <a:gd name="connsiteX0" fmla="*/ 35719 w 202406"/>
                <a:gd name="connsiteY0" fmla="*/ 0 h 150019"/>
                <a:gd name="connsiteX1" fmla="*/ 14287 w 202406"/>
                <a:gd name="connsiteY1" fmla="*/ 40482 h 150019"/>
                <a:gd name="connsiteX2" fmla="*/ 42862 w 202406"/>
                <a:gd name="connsiteY2" fmla="*/ 52388 h 150019"/>
                <a:gd name="connsiteX3" fmla="*/ 85725 w 202406"/>
                <a:gd name="connsiteY3" fmla="*/ 73819 h 150019"/>
                <a:gd name="connsiteX4" fmla="*/ 16669 w 202406"/>
                <a:gd name="connsiteY4" fmla="*/ 121444 h 150019"/>
                <a:gd name="connsiteX5" fmla="*/ 0 w 202406"/>
                <a:gd name="connsiteY5" fmla="*/ 130969 h 150019"/>
                <a:gd name="connsiteX6" fmla="*/ 26194 w 202406"/>
                <a:gd name="connsiteY6" fmla="*/ 142875 h 150019"/>
                <a:gd name="connsiteX7" fmla="*/ 42862 w 202406"/>
                <a:gd name="connsiteY7" fmla="*/ 150019 h 150019"/>
                <a:gd name="connsiteX8" fmla="*/ 69056 w 202406"/>
                <a:gd name="connsiteY8" fmla="*/ 142875 h 150019"/>
                <a:gd name="connsiteX9" fmla="*/ 76200 w 202406"/>
                <a:gd name="connsiteY9" fmla="*/ 140494 h 150019"/>
                <a:gd name="connsiteX10" fmla="*/ 83344 w 202406"/>
                <a:gd name="connsiteY10" fmla="*/ 135732 h 150019"/>
                <a:gd name="connsiteX11" fmla="*/ 95250 w 202406"/>
                <a:gd name="connsiteY11" fmla="*/ 123825 h 150019"/>
                <a:gd name="connsiteX12" fmla="*/ 126206 w 202406"/>
                <a:gd name="connsiteY12" fmla="*/ 107157 h 150019"/>
                <a:gd name="connsiteX13" fmla="*/ 161925 w 202406"/>
                <a:gd name="connsiteY13" fmla="*/ 116682 h 150019"/>
                <a:gd name="connsiteX14" fmla="*/ 176212 w 202406"/>
                <a:gd name="connsiteY14" fmla="*/ 135732 h 150019"/>
                <a:gd name="connsiteX15" fmla="*/ 180975 w 202406"/>
                <a:gd name="connsiteY15" fmla="*/ 147638 h 150019"/>
                <a:gd name="connsiteX16" fmla="*/ 202406 w 202406"/>
                <a:gd name="connsiteY16" fmla="*/ 88107 h 150019"/>
                <a:gd name="connsiteX17" fmla="*/ 192881 w 202406"/>
                <a:gd name="connsiteY17" fmla="*/ 54769 h 150019"/>
                <a:gd name="connsiteX18" fmla="*/ 185737 w 202406"/>
                <a:gd name="connsiteY18" fmla="*/ 45244 h 150019"/>
                <a:gd name="connsiteX19" fmla="*/ 161925 w 202406"/>
                <a:gd name="connsiteY19" fmla="*/ 21432 h 150019"/>
                <a:gd name="connsiteX20" fmla="*/ 126206 w 202406"/>
                <a:gd name="connsiteY20" fmla="*/ 11907 h 150019"/>
                <a:gd name="connsiteX21" fmla="*/ 102394 w 202406"/>
                <a:gd name="connsiteY21" fmla="*/ 11907 h 150019"/>
                <a:gd name="connsiteX22" fmla="*/ 35719 w 202406"/>
                <a:gd name="connsiteY2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406" h="150019">
                  <a:moveTo>
                    <a:pt x="35719" y="0"/>
                  </a:moveTo>
                  <a:lnTo>
                    <a:pt x="14287" y="40482"/>
                  </a:lnTo>
                  <a:lnTo>
                    <a:pt x="42862" y="52388"/>
                  </a:lnTo>
                  <a:lnTo>
                    <a:pt x="85725" y="73819"/>
                  </a:lnTo>
                  <a:lnTo>
                    <a:pt x="16669" y="121444"/>
                  </a:lnTo>
                  <a:lnTo>
                    <a:pt x="0" y="130969"/>
                  </a:lnTo>
                  <a:cubicBezTo>
                    <a:pt x="19253" y="144720"/>
                    <a:pt x="9841" y="142875"/>
                    <a:pt x="26194" y="142875"/>
                  </a:cubicBezTo>
                  <a:lnTo>
                    <a:pt x="42862" y="150019"/>
                  </a:lnTo>
                  <a:lnTo>
                    <a:pt x="69056" y="142875"/>
                  </a:lnTo>
                  <a:cubicBezTo>
                    <a:pt x="71470" y="142185"/>
                    <a:pt x="73955" y="141616"/>
                    <a:pt x="76200" y="140494"/>
                  </a:cubicBezTo>
                  <a:cubicBezTo>
                    <a:pt x="78760" y="139214"/>
                    <a:pt x="83344" y="135732"/>
                    <a:pt x="83344" y="135732"/>
                  </a:cubicBezTo>
                  <a:lnTo>
                    <a:pt x="95250" y="123825"/>
                  </a:lnTo>
                  <a:cubicBezTo>
                    <a:pt x="113153" y="102938"/>
                    <a:pt x="102219" y="107157"/>
                    <a:pt x="126206" y="107157"/>
                  </a:cubicBezTo>
                  <a:lnTo>
                    <a:pt x="161925" y="116682"/>
                  </a:lnTo>
                  <a:cubicBezTo>
                    <a:pt x="166687" y="123032"/>
                    <a:pt x="172213" y="128876"/>
                    <a:pt x="176212" y="135732"/>
                  </a:cubicBezTo>
                  <a:cubicBezTo>
                    <a:pt x="187356" y="154835"/>
                    <a:pt x="173368" y="140031"/>
                    <a:pt x="180975" y="147638"/>
                  </a:cubicBezTo>
                  <a:lnTo>
                    <a:pt x="202406" y="88107"/>
                  </a:lnTo>
                  <a:cubicBezTo>
                    <a:pt x="199231" y="76994"/>
                    <a:pt x="197070" y="65540"/>
                    <a:pt x="192881" y="54769"/>
                  </a:cubicBezTo>
                  <a:cubicBezTo>
                    <a:pt x="191443" y="51070"/>
                    <a:pt x="185737" y="45244"/>
                    <a:pt x="185737" y="45244"/>
                  </a:cubicBezTo>
                  <a:lnTo>
                    <a:pt x="161925" y="21432"/>
                  </a:lnTo>
                  <a:lnTo>
                    <a:pt x="126206" y="11907"/>
                  </a:lnTo>
                  <a:lnTo>
                    <a:pt x="102394" y="11907"/>
                  </a:lnTo>
                  <a:lnTo>
                    <a:pt x="3571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A963BD19-771C-6342-9EF1-267504579ED0}"/>
                </a:ext>
              </a:extLst>
            </p:cNvPr>
            <p:cNvSpPr/>
            <p:nvPr/>
          </p:nvSpPr>
          <p:spPr>
            <a:xfrm rot="2511413">
              <a:off x="8315997" y="1238081"/>
              <a:ext cx="137031" cy="163609"/>
            </a:xfrm>
            <a:custGeom>
              <a:avLst/>
              <a:gdLst>
                <a:gd name="connsiteX0" fmla="*/ 204787 w 392906"/>
                <a:gd name="connsiteY0" fmla="*/ 80963 h 328664"/>
                <a:gd name="connsiteX1" fmla="*/ 171450 w 392906"/>
                <a:gd name="connsiteY1" fmla="*/ 97632 h 328664"/>
                <a:gd name="connsiteX2" fmla="*/ 161925 w 392906"/>
                <a:gd name="connsiteY2" fmla="*/ 133350 h 328664"/>
                <a:gd name="connsiteX3" fmla="*/ 190500 w 392906"/>
                <a:gd name="connsiteY3" fmla="*/ 176213 h 328664"/>
                <a:gd name="connsiteX4" fmla="*/ 219075 w 392906"/>
                <a:gd name="connsiteY4" fmla="*/ 180975 h 328664"/>
                <a:gd name="connsiteX5" fmla="*/ 259556 w 392906"/>
                <a:gd name="connsiteY5" fmla="*/ 214313 h 328664"/>
                <a:gd name="connsiteX6" fmla="*/ 240506 w 392906"/>
                <a:gd name="connsiteY6" fmla="*/ 273844 h 328664"/>
                <a:gd name="connsiteX7" fmla="*/ 192881 w 392906"/>
                <a:gd name="connsiteY7" fmla="*/ 283369 h 328664"/>
                <a:gd name="connsiteX8" fmla="*/ 214312 w 392906"/>
                <a:gd name="connsiteY8" fmla="*/ 292894 h 328664"/>
                <a:gd name="connsiteX9" fmla="*/ 223837 w 392906"/>
                <a:gd name="connsiteY9" fmla="*/ 297657 h 328664"/>
                <a:gd name="connsiteX10" fmla="*/ 290512 w 392906"/>
                <a:gd name="connsiteY10" fmla="*/ 326232 h 328664"/>
                <a:gd name="connsiteX11" fmla="*/ 328612 w 392906"/>
                <a:gd name="connsiteY11" fmla="*/ 328613 h 328664"/>
                <a:gd name="connsiteX12" fmla="*/ 347662 w 392906"/>
                <a:gd name="connsiteY12" fmla="*/ 302419 h 328664"/>
                <a:gd name="connsiteX13" fmla="*/ 345281 w 392906"/>
                <a:gd name="connsiteY13" fmla="*/ 264319 h 328664"/>
                <a:gd name="connsiteX14" fmla="*/ 338137 w 392906"/>
                <a:gd name="connsiteY14" fmla="*/ 221457 h 328664"/>
                <a:gd name="connsiteX15" fmla="*/ 323850 w 392906"/>
                <a:gd name="connsiteY15" fmla="*/ 204788 h 328664"/>
                <a:gd name="connsiteX16" fmla="*/ 316706 w 392906"/>
                <a:gd name="connsiteY16" fmla="*/ 200025 h 328664"/>
                <a:gd name="connsiteX17" fmla="*/ 311944 w 392906"/>
                <a:gd name="connsiteY17" fmla="*/ 195263 h 328664"/>
                <a:gd name="connsiteX18" fmla="*/ 264319 w 392906"/>
                <a:gd name="connsiteY18" fmla="*/ 152400 h 328664"/>
                <a:gd name="connsiteX19" fmla="*/ 273844 w 392906"/>
                <a:gd name="connsiteY19" fmla="*/ 126207 h 328664"/>
                <a:gd name="connsiteX20" fmla="*/ 285750 w 392906"/>
                <a:gd name="connsiteY20" fmla="*/ 114300 h 328664"/>
                <a:gd name="connsiteX21" fmla="*/ 307181 w 392906"/>
                <a:gd name="connsiteY21" fmla="*/ 95250 h 328664"/>
                <a:gd name="connsiteX22" fmla="*/ 345281 w 392906"/>
                <a:gd name="connsiteY22" fmla="*/ 83344 h 328664"/>
                <a:gd name="connsiteX23" fmla="*/ 359569 w 392906"/>
                <a:gd name="connsiteY23" fmla="*/ 78582 h 328664"/>
                <a:gd name="connsiteX24" fmla="*/ 373856 w 392906"/>
                <a:gd name="connsiteY24" fmla="*/ 76200 h 328664"/>
                <a:gd name="connsiteX25" fmla="*/ 392906 w 392906"/>
                <a:gd name="connsiteY25" fmla="*/ 69057 h 328664"/>
                <a:gd name="connsiteX26" fmla="*/ 285750 w 392906"/>
                <a:gd name="connsiteY26" fmla="*/ 33338 h 328664"/>
                <a:gd name="connsiteX27" fmla="*/ 269081 w 392906"/>
                <a:gd name="connsiteY27" fmla="*/ 16669 h 328664"/>
                <a:gd name="connsiteX28" fmla="*/ 228600 w 392906"/>
                <a:gd name="connsiteY28" fmla="*/ 11907 h 328664"/>
                <a:gd name="connsiteX29" fmla="*/ 183356 w 392906"/>
                <a:gd name="connsiteY29" fmla="*/ 9525 h 328664"/>
                <a:gd name="connsiteX30" fmla="*/ 159544 w 392906"/>
                <a:gd name="connsiteY30" fmla="*/ 2382 h 328664"/>
                <a:gd name="connsiteX31" fmla="*/ 147637 w 392906"/>
                <a:gd name="connsiteY31" fmla="*/ 0 h 328664"/>
                <a:gd name="connsiteX32" fmla="*/ 92869 w 392906"/>
                <a:gd name="connsiteY32" fmla="*/ 0 h 328664"/>
                <a:gd name="connsiteX33" fmla="*/ 64294 w 392906"/>
                <a:gd name="connsiteY33" fmla="*/ 2382 h 328664"/>
                <a:gd name="connsiteX34" fmla="*/ 52387 w 392906"/>
                <a:gd name="connsiteY34" fmla="*/ 7144 h 328664"/>
                <a:gd name="connsiteX35" fmla="*/ 0 w 392906"/>
                <a:gd name="connsiteY35" fmla="*/ 47625 h 328664"/>
                <a:gd name="connsiteX36" fmla="*/ 138112 w 392906"/>
                <a:gd name="connsiteY36" fmla="*/ 64294 h 328664"/>
                <a:gd name="connsiteX37" fmla="*/ 164306 w 392906"/>
                <a:gd name="connsiteY37" fmla="*/ 61913 h 328664"/>
                <a:gd name="connsiteX38" fmla="*/ 204787 w 392906"/>
                <a:gd name="connsiteY38" fmla="*/ 80963 h 3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92906" h="328664">
                  <a:moveTo>
                    <a:pt x="204787" y="80963"/>
                  </a:moveTo>
                  <a:lnTo>
                    <a:pt x="171450" y="97632"/>
                  </a:lnTo>
                  <a:lnTo>
                    <a:pt x="161925" y="133350"/>
                  </a:lnTo>
                  <a:lnTo>
                    <a:pt x="190500" y="176213"/>
                  </a:lnTo>
                  <a:lnTo>
                    <a:pt x="219075" y="180975"/>
                  </a:lnTo>
                  <a:lnTo>
                    <a:pt x="259556" y="214313"/>
                  </a:lnTo>
                  <a:lnTo>
                    <a:pt x="240506" y="273844"/>
                  </a:lnTo>
                  <a:lnTo>
                    <a:pt x="192881" y="283369"/>
                  </a:lnTo>
                  <a:lnTo>
                    <a:pt x="214312" y="292894"/>
                  </a:lnTo>
                  <a:cubicBezTo>
                    <a:pt x="217535" y="294382"/>
                    <a:pt x="223837" y="297657"/>
                    <a:pt x="223837" y="297657"/>
                  </a:cubicBezTo>
                  <a:lnTo>
                    <a:pt x="290512" y="326232"/>
                  </a:lnTo>
                  <a:cubicBezTo>
                    <a:pt x="317466" y="329226"/>
                    <a:pt x="304756" y="328613"/>
                    <a:pt x="328612" y="328613"/>
                  </a:cubicBezTo>
                  <a:lnTo>
                    <a:pt x="347662" y="302419"/>
                  </a:lnTo>
                  <a:cubicBezTo>
                    <a:pt x="344667" y="275466"/>
                    <a:pt x="345281" y="288176"/>
                    <a:pt x="345281" y="264319"/>
                  </a:cubicBezTo>
                  <a:lnTo>
                    <a:pt x="338137" y="221457"/>
                  </a:lnTo>
                  <a:cubicBezTo>
                    <a:pt x="333375" y="215901"/>
                    <a:pt x="329024" y="209963"/>
                    <a:pt x="323850" y="204788"/>
                  </a:cubicBezTo>
                  <a:cubicBezTo>
                    <a:pt x="321826" y="202764"/>
                    <a:pt x="318941" y="201813"/>
                    <a:pt x="316706" y="200025"/>
                  </a:cubicBezTo>
                  <a:cubicBezTo>
                    <a:pt x="314953" y="198623"/>
                    <a:pt x="313531" y="196850"/>
                    <a:pt x="311944" y="195263"/>
                  </a:cubicBezTo>
                  <a:lnTo>
                    <a:pt x="264319" y="152400"/>
                  </a:lnTo>
                  <a:cubicBezTo>
                    <a:pt x="267494" y="143669"/>
                    <a:pt x="269289" y="134304"/>
                    <a:pt x="273844" y="126207"/>
                  </a:cubicBezTo>
                  <a:cubicBezTo>
                    <a:pt x="276596" y="121315"/>
                    <a:pt x="285750" y="114300"/>
                    <a:pt x="285750" y="114300"/>
                  </a:cubicBezTo>
                  <a:lnTo>
                    <a:pt x="307181" y="95250"/>
                  </a:lnTo>
                  <a:cubicBezTo>
                    <a:pt x="357820" y="74995"/>
                    <a:pt x="309943" y="92178"/>
                    <a:pt x="345281" y="83344"/>
                  </a:cubicBezTo>
                  <a:cubicBezTo>
                    <a:pt x="350151" y="82127"/>
                    <a:pt x="354699" y="79800"/>
                    <a:pt x="359569" y="78582"/>
                  </a:cubicBezTo>
                  <a:cubicBezTo>
                    <a:pt x="364253" y="77411"/>
                    <a:pt x="373856" y="76200"/>
                    <a:pt x="373856" y="76200"/>
                  </a:cubicBezTo>
                  <a:lnTo>
                    <a:pt x="392906" y="69057"/>
                  </a:lnTo>
                  <a:lnTo>
                    <a:pt x="285750" y="33338"/>
                  </a:lnTo>
                  <a:lnTo>
                    <a:pt x="269081" y="16669"/>
                  </a:lnTo>
                  <a:lnTo>
                    <a:pt x="228600" y="11907"/>
                  </a:lnTo>
                  <a:cubicBezTo>
                    <a:pt x="213519" y="11113"/>
                    <a:pt x="198359" y="11256"/>
                    <a:pt x="183356" y="9525"/>
                  </a:cubicBezTo>
                  <a:cubicBezTo>
                    <a:pt x="170423" y="8033"/>
                    <a:pt x="169498" y="4871"/>
                    <a:pt x="159544" y="2382"/>
                  </a:cubicBezTo>
                  <a:cubicBezTo>
                    <a:pt x="155617" y="1400"/>
                    <a:pt x="147637" y="0"/>
                    <a:pt x="147637" y="0"/>
                  </a:cubicBezTo>
                  <a:lnTo>
                    <a:pt x="92869" y="0"/>
                  </a:lnTo>
                  <a:cubicBezTo>
                    <a:pt x="83344" y="794"/>
                    <a:pt x="73707" y="721"/>
                    <a:pt x="64294" y="2382"/>
                  </a:cubicBezTo>
                  <a:cubicBezTo>
                    <a:pt x="60084" y="3125"/>
                    <a:pt x="52387" y="7144"/>
                    <a:pt x="52387" y="7144"/>
                  </a:cubicBezTo>
                  <a:lnTo>
                    <a:pt x="0" y="47625"/>
                  </a:lnTo>
                  <a:lnTo>
                    <a:pt x="138112" y="64294"/>
                  </a:lnTo>
                  <a:lnTo>
                    <a:pt x="164306" y="61913"/>
                  </a:lnTo>
                  <a:lnTo>
                    <a:pt x="204787" y="809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2DC83B7-D4E0-B141-BAA5-91F99B95D98A}"/>
                </a:ext>
              </a:extLst>
            </p:cNvPr>
            <p:cNvSpPr/>
            <p:nvPr/>
          </p:nvSpPr>
          <p:spPr>
            <a:xfrm rot="14947858">
              <a:off x="8196224" y="1193361"/>
              <a:ext cx="108526" cy="133238"/>
            </a:xfrm>
            <a:custGeom>
              <a:avLst/>
              <a:gdLst>
                <a:gd name="connsiteX0" fmla="*/ 35719 w 202406"/>
                <a:gd name="connsiteY0" fmla="*/ 0 h 150019"/>
                <a:gd name="connsiteX1" fmla="*/ 14287 w 202406"/>
                <a:gd name="connsiteY1" fmla="*/ 40482 h 150019"/>
                <a:gd name="connsiteX2" fmla="*/ 42862 w 202406"/>
                <a:gd name="connsiteY2" fmla="*/ 52388 h 150019"/>
                <a:gd name="connsiteX3" fmla="*/ 85725 w 202406"/>
                <a:gd name="connsiteY3" fmla="*/ 73819 h 150019"/>
                <a:gd name="connsiteX4" fmla="*/ 16669 w 202406"/>
                <a:gd name="connsiteY4" fmla="*/ 121444 h 150019"/>
                <a:gd name="connsiteX5" fmla="*/ 0 w 202406"/>
                <a:gd name="connsiteY5" fmla="*/ 130969 h 150019"/>
                <a:gd name="connsiteX6" fmla="*/ 26194 w 202406"/>
                <a:gd name="connsiteY6" fmla="*/ 142875 h 150019"/>
                <a:gd name="connsiteX7" fmla="*/ 42862 w 202406"/>
                <a:gd name="connsiteY7" fmla="*/ 150019 h 150019"/>
                <a:gd name="connsiteX8" fmla="*/ 69056 w 202406"/>
                <a:gd name="connsiteY8" fmla="*/ 142875 h 150019"/>
                <a:gd name="connsiteX9" fmla="*/ 76200 w 202406"/>
                <a:gd name="connsiteY9" fmla="*/ 140494 h 150019"/>
                <a:gd name="connsiteX10" fmla="*/ 83344 w 202406"/>
                <a:gd name="connsiteY10" fmla="*/ 135732 h 150019"/>
                <a:gd name="connsiteX11" fmla="*/ 95250 w 202406"/>
                <a:gd name="connsiteY11" fmla="*/ 123825 h 150019"/>
                <a:gd name="connsiteX12" fmla="*/ 126206 w 202406"/>
                <a:gd name="connsiteY12" fmla="*/ 107157 h 150019"/>
                <a:gd name="connsiteX13" fmla="*/ 161925 w 202406"/>
                <a:gd name="connsiteY13" fmla="*/ 116682 h 150019"/>
                <a:gd name="connsiteX14" fmla="*/ 176212 w 202406"/>
                <a:gd name="connsiteY14" fmla="*/ 135732 h 150019"/>
                <a:gd name="connsiteX15" fmla="*/ 180975 w 202406"/>
                <a:gd name="connsiteY15" fmla="*/ 147638 h 150019"/>
                <a:gd name="connsiteX16" fmla="*/ 202406 w 202406"/>
                <a:gd name="connsiteY16" fmla="*/ 88107 h 150019"/>
                <a:gd name="connsiteX17" fmla="*/ 192881 w 202406"/>
                <a:gd name="connsiteY17" fmla="*/ 54769 h 150019"/>
                <a:gd name="connsiteX18" fmla="*/ 185737 w 202406"/>
                <a:gd name="connsiteY18" fmla="*/ 45244 h 150019"/>
                <a:gd name="connsiteX19" fmla="*/ 161925 w 202406"/>
                <a:gd name="connsiteY19" fmla="*/ 21432 h 150019"/>
                <a:gd name="connsiteX20" fmla="*/ 126206 w 202406"/>
                <a:gd name="connsiteY20" fmla="*/ 11907 h 150019"/>
                <a:gd name="connsiteX21" fmla="*/ 102394 w 202406"/>
                <a:gd name="connsiteY21" fmla="*/ 11907 h 150019"/>
                <a:gd name="connsiteX22" fmla="*/ 35719 w 202406"/>
                <a:gd name="connsiteY2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406" h="150019">
                  <a:moveTo>
                    <a:pt x="35719" y="0"/>
                  </a:moveTo>
                  <a:lnTo>
                    <a:pt x="14287" y="40482"/>
                  </a:lnTo>
                  <a:lnTo>
                    <a:pt x="42862" y="52388"/>
                  </a:lnTo>
                  <a:lnTo>
                    <a:pt x="85725" y="73819"/>
                  </a:lnTo>
                  <a:lnTo>
                    <a:pt x="16669" y="121444"/>
                  </a:lnTo>
                  <a:lnTo>
                    <a:pt x="0" y="130969"/>
                  </a:lnTo>
                  <a:cubicBezTo>
                    <a:pt x="19253" y="144720"/>
                    <a:pt x="9841" y="142875"/>
                    <a:pt x="26194" y="142875"/>
                  </a:cubicBezTo>
                  <a:lnTo>
                    <a:pt x="42862" y="150019"/>
                  </a:lnTo>
                  <a:lnTo>
                    <a:pt x="69056" y="142875"/>
                  </a:lnTo>
                  <a:cubicBezTo>
                    <a:pt x="71470" y="142185"/>
                    <a:pt x="73955" y="141616"/>
                    <a:pt x="76200" y="140494"/>
                  </a:cubicBezTo>
                  <a:cubicBezTo>
                    <a:pt x="78760" y="139214"/>
                    <a:pt x="83344" y="135732"/>
                    <a:pt x="83344" y="135732"/>
                  </a:cubicBezTo>
                  <a:lnTo>
                    <a:pt x="95250" y="123825"/>
                  </a:lnTo>
                  <a:cubicBezTo>
                    <a:pt x="113153" y="102938"/>
                    <a:pt x="102219" y="107157"/>
                    <a:pt x="126206" y="107157"/>
                  </a:cubicBezTo>
                  <a:lnTo>
                    <a:pt x="161925" y="116682"/>
                  </a:lnTo>
                  <a:cubicBezTo>
                    <a:pt x="166687" y="123032"/>
                    <a:pt x="172213" y="128876"/>
                    <a:pt x="176212" y="135732"/>
                  </a:cubicBezTo>
                  <a:cubicBezTo>
                    <a:pt x="187356" y="154835"/>
                    <a:pt x="173368" y="140031"/>
                    <a:pt x="180975" y="147638"/>
                  </a:cubicBezTo>
                  <a:lnTo>
                    <a:pt x="202406" y="88107"/>
                  </a:lnTo>
                  <a:cubicBezTo>
                    <a:pt x="199231" y="76994"/>
                    <a:pt x="197070" y="65540"/>
                    <a:pt x="192881" y="54769"/>
                  </a:cubicBezTo>
                  <a:cubicBezTo>
                    <a:pt x="191443" y="51070"/>
                    <a:pt x="185737" y="45244"/>
                    <a:pt x="185737" y="45244"/>
                  </a:cubicBezTo>
                  <a:lnTo>
                    <a:pt x="161925" y="21432"/>
                  </a:lnTo>
                  <a:lnTo>
                    <a:pt x="126206" y="11907"/>
                  </a:lnTo>
                  <a:lnTo>
                    <a:pt x="102394" y="11907"/>
                  </a:lnTo>
                  <a:lnTo>
                    <a:pt x="3571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DCFC77A-CE9B-A64D-AF60-38BF5885F035}"/>
                </a:ext>
              </a:extLst>
            </p:cNvPr>
            <p:cNvSpPr/>
            <p:nvPr/>
          </p:nvSpPr>
          <p:spPr>
            <a:xfrm rot="16514852">
              <a:off x="8028195" y="1259822"/>
              <a:ext cx="151348" cy="116724"/>
            </a:xfrm>
            <a:custGeom>
              <a:avLst/>
              <a:gdLst>
                <a:gd name="connsiteX0" fmla="*/ 57150 w 195262"/>
                <a:gd name="connsiteY0" fmla="*/ 0 h 171495"/>
                <a:gd name="connsiteX1" fmla="*/ 4762 w 195262"/>
                <a:gd name="connsiteY1" fmla="*/ 45243 h 171495"/>
                <a:gd name="connsiteX2" fmla="*/ 0 w 195262"/>
                <a:gd name="connsiteY2" fmla="*/ 54768 h 171495"/>
                <a:gd name="connsiteX3" fmla="*/ 35719 w 195262"/>
                <a:gd name="connsiteY3" fmla="*/ 80962 h 171495"/>
                <a:gd name="connsiteX4" fmla="*/ 73819 w 195262"/>
                <a:gd name="connsiteY4" fmla="*/ 76200 h 171495"/>
                <a:gd name="connsiteX5" fmla="*/ 107156 w 195262"/>
                <a:gd name="connsiteY5" fmla="*/ 92868 h 171495"/>
                <a:gd name="connsiteX6" fmla="*/ 107156 w 195262"/>
                <a:gd name="connsiteY6" fmla="*/ 114300 h 171495"/>
                <a:gd name="connsiteX7" fmla="*/ 90487 w 195262"/>
                <a:gd name="connsiteY7" fmla="*/ 152400 h 171495"/>
                <a:gd name="connsiteX8" fmla="*/ 85725 w 195262"/>
                <a:gd name="connsiteY8" fmla="*/ 166687 h 171495"/>
                <a:gd name="connsiteX9" fmla="*/ 133350 w 195262"/>
                <a:gd name="connsiteY9" fmla="*/ 171450 h 171495"/>
                <a:gd name="connsiteX10" fmla="*/ 150019 w 195262"/>
                <a:gd name="connsiteY10" fmla="*/ 166687 h 171495"/>
                <a:gd name="connsiteX11" fmla="*/ 157162 w 195262"/>
                <a:gd name="connsiteY11" fmla="*/ 140493 h 171495"/>
                <a:gd name="connsiteX12" fmla="*/ 161925 w 195262"/>
                <a:gd name="connsiteY12" fmla="*/ 119062 h 171495"/>
                <a:gd name="connsiteX13" fmla="*/ 150019 w 195262"/>
                <a:gd name="connsiteY13" fmla="*/ 95250 h 171495"/>
                <a:gd name="connsiteX14" fmla="*/ 138112 w 195262"/>
                <a:gd name="connsiteY14" fmla="*/ 83343 h 171495"/>
                <a:gd name="connsiteX15" fmla="*/ 145256 w 195262"/>
                <a:gd name="connsiteY15" fmla="*/ 57150 h 171495"/>
                <a:gd name="connsiteX16" fmla="*/ 185737 w 195262"/>
                <a:gd name="connsiteY16" fmla="*/ 57150 h 171495"/>
                <a:gd name="connsiteX17" fmla="*/ 195262 w 195262"/>
                <a:gd name="connsiteY17" fmla="*/ 47625 h 171495"/>
                <a:gd name="connsiteX18" fmla="*/ 178594 w 195262"/>
                <a:gd name="connsiteY18" fmla="*/ 23812 h 171495"/>
                <a:gd name="connsiteX19" fmla="*/ 161925 w 195262"/>
                <a:gd name="connsiteY19" fmla="*/ 11906 h 171495"/>
                <a:gd name="connsiteX20" fmla="*/ 116681 w 195262"/>
                <a:gd name="connsiteY20" fmla="*/ 0 h 171495"/>
                <a:gd name="connsiteX21" fmla="*/ 104775 w 195262"/>
                <a:gd name="connsiteY21" fmla="*/ 26193 h 171495"/>
                <a:gd name="connsiteX22" fmla="*/ 57150 w 195262"/>
                <a:gd name="connsiteY22" fmla="*/ 0 h 1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262" h="171495">
                  <a:moveTo>
                    <a:pt x="57150" y="0"/>
                  </a:moveTo>
                  <a:lnTo>
                    <a:pt x="4762" y="45243"/>
                  </a:lnTo>
                  <a:lnTo>
                    <a:pt x="0" y="54768"/>
                  </a:lnTo>
                  <a:lnTo>
                    <a:pt x="35719" y="80962"/>
                  </a:lnTo>
                  <a:lnTo>
                    <a:pt x="73819" y="76200"/>
                  </a:lnTo>
                  <a:lnTo>
                    <a:pt x="107156" y="92868"/>
                  </a:lnTo>
                  <a:lnTo>
                    <a:pt x="107156" y="114300"/>
                  </a:lnTo>
                  <a:lnTo>
                    <a:pt x="90487" y="152400"/>
                  </a:lnTo>
                  <a:lnTo>
                    <a:pt x="85725" y="166687"/>
                  </a:lnTo>
                  <a:cubicBezTo>
                    <a:pt x="122173" y="172295"/>
                    <a:pt x="106241" y="171450"/>
                    <a:pt x="133350" y="171450"/>
                  </a:cubicBezTo>
                  <a:lnTo>
                    <a:pt x="150019" y="166687"/>
                  </a:lnTo>
                  <a:cubicBezTo>
                    <a:pt x="155001" y="141774"/>
                    <a:pt x="149059" y="148600"/>
                    <a:pt x="157162" y="140493"/>
                  </a:cubicBezTo>
                  <a:lnTo>
                    <a:pt x="161925" y="119062"/>
                  </a:lnTo>
                  <a:lnTo>
                    <a:pt x="150019" y="95250"/>
                  </a:lnTo>
                  <a:lnTo>
                    <a:pt x="138112" y="83343"/>
                  </a:lnTo>
                  <a:lnTo>
                    <a:pt x="145256" y="57150"/>
                  </a:lnTo>
                  <a:lnTo>
                    <a:pt x="185737" y="57150"/>
                  </a:lnTo>
                  <a:lnTo>
                    <a:pt x="195262" y="47625"/>
                  </a:lnTo>
                  <a:cubicBezTo>
                    <a:pt x="189706" y="39687"/>
                    <a:pt x="185205" y="30895"/>
                    <a:pt x="178594" y="23812"/>
                  </a:cubicBezTo>
                  <a:cubicBezTo>
                    <a:pt x="173935" y="18820"/>
                    <a:pt x="161925" y="11906"/>
                    <a:pt x="161925" y="11906"/>
                  </a:cubicBezTo>
                  <a:lnTo>
                    <a:pt x="116681" y="0"/>
                  </a:lnTo>
                  <a:lnTo>
                    <a:pt x="104775" y="2619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6CB0D5BE-BC31-D34E-94A5-3563E00622C8}"/>
                </a:ext>
              </a:extLst>
            </p:cNvPr>
            <p:cNvSpPr/>
            <p:nvPr/>
          </p:nvSpPr>
          <p:spPr>
            <a:xfrm rot="6306852">
              <a:off x="8289754" y="1068681"/>
              <a:ext cx="138743" cy="142482"/>
            </a:xfrm>
            <a:custGeom>
              <a:avLst/>
              <a:gdLst>
                <a:gd name="connsiteX0" fmla="*/ 80962 w 276225"/>
                <a:gd name="connsiteY0" fmla="*/ 28622 h 338184"/>
                <a:gd name="connsiteX1" fmla="*/ 57150 w 276225"/>
                <a:gd name="connsiteY1" fmla="*/ 90534 h 338184"/>
                <a:gd name="connsiteX2" fmla="*/ 95250 w 276225"/>
                <a:gd name="connsiteY2" fmla="*/ 128634 h 338184"/>
                <a:gd name="connsiteX3" fmla="*/ 109537 w 276225"/>
                <a:gd name="connsiteY3" fmla="*/ 152447 h 338184"/>
                <a:gd name="connsiteX4" fmla="*/ 100012 w 276225"/>
                <a:gd name="connsiteY4" fmla="*/ 195309 h 338184"/>
                <a:gd name="connsiteX5" fmla="*/ 57150 w 276225"/>
                <a:gd name="connsiteY5" fmla="*/ 209597 h 338184"/>
                <a:gd name="connsiteX6" fmla="*/ 4762 w 276225"/>
                <a:gd name="connsiteY6" fmla="*/ 233409 h 338184"/>
                <a:gd name="connsiteX7" fmla="*/ 0 w 276225"/>
                <a:gd name="connsiteY7" fmla="*/ 266747 h 338184"/>
                <a:gd name="connsiteX8" fmla="*/ 28575 w 276225"/>
                <a:gd name="connsiteY8" fmla="*/ 304847 h 338184"/>
                <a:gd name="connsiteX9" fmla="*/ 90487 w 276225"/>
                <a:gd name="connsiteY9" fmla="*/ 338184 h 338184"/>
                <a:gd name="connsiteX10" fmla="*/ 142875 w 276225"/>
                <a:gd name="connsiteY10" fmla="*/ 338184 h 338184"/>
                <a:gd name="connsiteX11" fmla="*/ 185737 w 276225"/>
                <a:gd name="connsiteY11" fmla="*/ 304847 h 338184"/>
                <a:gd name="connsiteX12" fmla="*/ 190500 w 276225"/>
                <a:gd name="connsiteY12" fmla="*/ 285797 h 338184"/>
                <a:gd name="connsiteX13" fmla="*/ 138112 w 276225"/>
                <a:gd name="connsiteY13" fmla="*/ 247697 h 338184"/>
                <a:gd name="connsiteX14" fmla="*/ 142875 w 276225"/>
                <a:gd name="connsiteY14" fmla="*/ 223884 h 338184"/>
                <a:gd name="connsiteX15" fmla="*/ 195262 w 276225"/>
                <a:gd name="connsiteY15" fmla="*/ 204834 h 338184"/>
                <a:gd name="connsiteX16" fmla="*/ 252412 w 276225"/>
                <a:gd name="connsiteY16" fmla="*/ 214359 h 338184"/>
                <a:gd name="connsiteX17" fmla="*/ 276225 w 276225"/>
                <a:gd name="connsiteY17" fmla="*/ 190547 h 338184"/>
                <a:gd name="connsiteX18" fmla="*/ 252412 w 276225"/>
                <a:gd name="connsiteY18" fmla="*/ 152447 h 338184"/>
                <a:gd name="connsiteX19" fmla="*/ 233362 w 276225"/>
                <a:gd name="connsiteY19" fmla="*/ 142922 h 338184"/>
                <a:gd name="connsiteX20" fmla="*/ 223837 w 276225"/>
                <a:gd name="connsiteY20" fmla="*/ 138159 h 338184"/>
                <a:gd name="connsiteX21" fmla="*/ 209550 w 276225"/>
                <a:gd name="connsiteY21" fmla="*/ 133397 h 338184"/>
                <a:gd name="connsiteX22" fmla="*/ 166687 w 276225"/>
                <a:gd name="connsiteY22" fmla="*/ 119109 h 338184"/>
                <a:gd name="connsiteX23" fmla="*/ 157162 w 276225"/>
                <a:gd name="connsiteY23" fmla="*/ 90534 h 338184"/>
                <a:gd name="connsiteX24" fmla="*/ 185737 w 276225"/>
                <a:gd name="connsiteY24" fmla="*/ 61959 h 338184"/>
                <a:gd name="connsiteX25" fmla="*/ 214312 w 276225"/>
                <a:gd name="connsiteY25" fmla="*/ 42909 h 338184"/>
                <a:gd name="connsiteX26" fmla="*/ 247650 w 276225"/>
                <a:gd name="connsiteY26" fmla="*/ 61959 h 338184"/>
                <a:gd name="connsiteX27" fmla="*/ 247650 w 276225"/>
                <a:gd name="connsiteY27" fmla="*/ 61959 h 338184"/>
                <a:gd name="connsiteX28" fmla="*/ 276225 w 276225"/>
                <a:gd name="connsiteY28" fmla="*/ 33384 h 338184"/>
                <a:gd name="connsiteX29" fmla="*/ 214312 w 276225"/>
                <a:gd name="connsiteY29" fmla="*/ 47 h 338184"/>
                <a:gd name="connsiteX30" fmla="*/ 214312 w 276225"/>
                <a:gd name="connsiteY30" fmla="*/ 47 h 338184"/>
                <a:gd name="connsiteX31" fmla="*/ 80962 w 276225"/>
                <a:gd name="connsiteY31" fmla="*/ 28622 h 33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6225" h="338184">
                  <a:moveTo>
                    <a:pt x="80962" y="28622"/>
                  </a:moveTo>
                  <a:lnTo>
                    <a:pt x="57150" y="90534"/>
                  </a:lnTo>
                  <a:lnTo>
                    <a:pt x="95250" y="128634"/>
                  </a:lnTo>
                  <a:lnTo>
                    <a:pt x="109537" y="152447"/>
                  </a:lnTo>
                  <a:lnTo>
                    <a:pt x="100012" y="195309"/>
                  </a:lnTo>
                  <a:lnTo>
                    <a:pt x="57150" y="209597"/>
                  </a:lnTo>
                  <a:lnTo>
                    <a:pt x="4762" y="233409"/>
                  </a:lnTo>
                  <a:lnTo>
                    <a:pt x="0" y="266747"/>
                  </a:lnTo>
                  <a:lnTo>
                    <a:pt x="28575" y="304847"/>
                  </a:lnTo>
                  <a:lnTo>
                    <a:pt x="90487" y="338184"/>
                  </a:lnTo>
                  <a:lnTo>
                    <a:pt x="142875" y="338184"/>
                  </a:lnTo>
                  <a:cubicBezTo>
                    <a:pt x="179866" y="311762"/>
                    <a:pt x="166556" y="324028"/>
                    <a:pt x="185737" y="304847"/>
                  </a:cubicBezTo>
                  <a:lnTo>
                    <a:pt x="190500" y="285797"/>
                  </a:lnTo>
                  <a:lnTo>
                    <a:pt x="138112" y="247697"/>
                  </a:lnTo>
                  <a:lnTo>
                    <a:pt x="142875" y="223884"/>
                  </a:lnTo>
                  <a:lnTo>
                    <a:pt x="195262" y="204834"/>
                  </a:lnTo>
                  <a:lnTo>
                    <a:pt x="252412" y="214359"/>
                  </a:lnTo>
                  <a:lnTo>
                    <a:pt x="276225" y="190547"/>
                  </a:lnTo>
                  <a:cubicBezTo>
                    <a:pt x="268287" y="177847"/>
                    <a:pt x="262431" y="163579"/>
                    <a:pt x="252412" y="152447"/>
                  </a:cubicBezTo>
                  <a:cubicBezTo>
                    <a:pt x="247663" y="147170"/>
                    <a:pt x="239712" y="146097"/>
                    <a:pt x="233362" y="142922"/>
                  </a:cubicBezTo>
                  <a:lnTo>
                    <a:pt x="223837" y="138159"/>
                  </a:lnTo>
                  <a:lnTo>
                    <a:pt x="209550" y="133397"/>
                  </a:lnTo>
                  <a:lnTo>
                    <a:pt x="166687" y="119109"/>
                  </a:lnTo>
                  <a:lnTo>
                    <a:pt x="157162" y="90534"/>
                  </a:lnTo>
                  <a:lnTo>
                    <a:pt x="185737" y="61959"/>
                  </a:lnTo>
                  <a:lnTo>
                    <a:pt x="214312" y="42909"/>
                  </a:lnTo>
                  <a:lnTo>
                    <a:pt x="247650" y="61959"/>
                  </a:lnTo>
                  <a:lnTo>
                    <a:pt x="247650" y="61959"/>
                  </a:lnTo>
                  <a:lnTo>
                    <a:pt x="276225" y="33384"/>
                  </a:lnTo>
                  <a:cubicBezTo>
                    <a:pt x="224698" y="-2684"/>
                    <a:pt x="247978" y="47"/>
                    <a:pt x="214312" y="47"/>
                  </a:cubicBezTo>
                  <a:lnTo>
                    <a:pt x="214312" y="47"/>
                  </a:lnTo>
                  <a:lnTo>
                    <a:pt x="80962" y="286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ECDAF52-1991-9640-B296-3AF2C9860BD2}"/>
              </a:ext>
            </a:extLst>
          </p:cNvPr>
          <p:cNvGrpSpPr/>
          <p:nvPr/>
        </p:nvGrpSpPr>
        <p:grpSpPr>
          <a:xfrm>
            <a:off x="24362194" y="22441593"/>
            <a:ext cx="714688" cy="718011"/>
            <a:chOff x="8011447" y="1015476"/>
            <a:chExt cx="500183" cy="494956"/>
          </a:xfrm>
        </p:grpSpPr>
        <p:sp>
          <p:nvSpPr>
            <p:cNvPr id="182" name="Flowchart: Connector 69">
              <a:extLst>
                <a:ext uri="{FF2B5EF4-FFF2-40B4-BE49-F238E27FC236}">
                  <a16:creationId xmlns:a16="http://schemas.microsoft.com/office/drawing/2014/main" id="{E5ECF6C1-9127-4448-AB3A-26B061335A3F}"/>
                </a:ext>
              </a:extLst>
            </p:cNvPr>
            <p:cNvSpPr/>
            <p:nvPr/>
          </p:nvSpPr>
          <p:spPr>
            <a:xfrm>
              <a:off x="8011447" y="1015476"/>
              <a:ext cx="500183" cy="4949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4EA82FF-6466-DC4F-9934-3E17DE0D57DB}"/>
                </a:ext>
              </a:extLst>
            </p:cNvPr>
            <p:cNvSpPr/>
            <p:nvPr/>
          </p:nvSpPr>
          <p:spPr>
            <a:xfrm>
              <a:off x="8045975" y="1121151"/>
              <a:ext cx="160646" cy="98534"/>
            </a:xfrm>
            <a:custGeom>
              <a:avLst/>
              <a:gdLst>
                <a:gd name="connsiteX0" fmla="*/ 80962 w 276225"/>
                <a:gd name="connsiteY0" fmla="*/ 28622 h 338184"/>
                <a:gd name="connsiteX1" fmla="*/ 57150 w 276225"/>
                <a:gd name="connsiteY1" fmla="*/ 90534 h 338184"/>
                <a:gd name="connsiteX2" fmla="*/ 95250 w 276225"/>
                <a:gd name="connsiteY2" fmla="*/ 128634 h 338184"/>
                <a:gd name="connsiteX3" fmla="*/ 109537 w 276225"/>
                <a:gd name="connsiteY3" fmla="*/ 152447 h 338184"/>
                <a:gd name="connsiteX4" fmla="*/ 100012 w 276225"/>
                <a:gd name="connsiteY4" fmla="*/ 195309 h 338184"/>
                <a:gd name="connsiteX5" fmla="*/ 57150 w 276225"/>
                <a:gd name="connsiteY5" fmla="*/ 209597 h 338184"/>
                <a:gd name="connsiteX6" fmla="*/ 4762 w 276225"/>
                <a:gd name="connsiteY6" fmla="*/ 233409 h 338184"/>
                <a:gd name="connsiteX7" fmla="*/ 0 w 276225"/>
                <a:gd name="connsiteY7" fmla="*/ 266747 h 338184"/>
                <a:gd name="connsiteX8" fmla="*/ 28575 w 276225"/>
                <a:gd name="connsiteY8" fmla="*/ 304847 h 338184"/>
                <a:gd name="connsiteX9" fmla="*/ 90487 w 276225"/>
                <a:gd name="connsiteY9" fmla="*/ 338184 h 338184"/>
                <a:gd name="connsiteX10" fmla="*/ 142875 w 276225"/>
                <a:gd name="connsiteY10" fmla="*/ 338184 h 338184"/>
                <a:gd name="connsiteX11" fmla="*/ 185737 w 276225"/>
                <a:gd name="connsiteY11" fmla="*/ 304847 h 338184"/>
                <a:gd name="connsiteX12" fmla="*/ 190500 w 276225"/>
                <a:gd name="connsiteY12" fmla="*/ 285797 h 338184"/>
                <a:gd name="connsiteX13" fmla="*/ 138112 w 276225"/>
                <a:gd name="connsiteY13" fmla="*/ 247697 h 338184"/>
                <a:gd name="connsiteX14" fmla="*/ 142875 w 276225"/>
                <a:gd name="connsiteY14" fmla="*/ 223884 h 338184"/>
                <a:gd name="connsiteX15" fmla="*/ 195262 w 276225"/>
                <a:gd name="connsiteY15" fmla="*/ 204834 h 338184"/>
                <a:gd name="connsiteX16" fmla="*/ 252412 w 276225"/>
                <a:gd name="connsiteY16" fmla="*/ 214359 h 338184"/>
                <a:gd name="connsiteX17" fmla="*/ 276225 w 276225"/>
                <a:gd name="connsiteY17" fmla="*/ 190547 h 338184"/>
                <a:gd name="connsiteX18" fmla="*/ 252412 w 276225"/>
                <a:gd name="connsiteY18" fmla="*/ 152447 h 338184"/>
                <a:gd name="connsiteX19" fmla="*/ 233362 w 276225"/>
                <a:gd name="connsiteY19" fmla="*/ 142922 h 338184"/>
                <a:gd name="connsiteX20" fmla="*/ 223837 w 276225"/>
                <a:gd name="connsiteY20" fmla="*/ 138159 h 338184"/>
                <a:gd name="connsiteX21" fmla="*/ 209550 w 276225"/>
                <a:gd name="connsiteY21" fmla="*/ 133397 h 338184"/>
                <a:gd name="connsiteX22" fmla="*/ 166687 w 276225"/>
                <a:gd name="connsiteY22" fmla="*/ 119109 h 338184"/>
                <a:gd name="connsiteX23" fmla="*/ 157162 w 276225"/>
                <a:gd name="connsiteY23" fmla="*/ 90534 h 338184"/>
                <a:gd name="connsiteX24" fmla="*/ 185737 w 276225"/>
                <a:gd name="connsiteY24" fmla="*/ 61959 h 338184"/>
                <a:gd name="connsiteX25" fmla="*/ 214312 w 276225"/>
                <a:gd name="connsiteY25" fmla="*/ 42909 h 338184"/>
                <a:gd name="connsiteX26" fmla="*/ 247650 w 276225"/>
                <a:gd name="connsiteY26" fmla="*/ 61959 h 338184"/>
                <a:gd name="connsiteX27" fmla="*/ 247650 w 276225"/>
                <a:gd name="connsiteY27" fmla="*/ 61959 h 338184"/>
                <a:gd name="connsiteX28" fmla="*/ 276225 w 276225"/>
                <a:gd name="connsiteY28" fmla="*/ 33384 h 338184"/>
                <a:gd name="connsiteX29" fmla="*/ 214312 w 276225"/>
                <a:gd name="connsiteY29" fmla="*/ 47 h 338184"/>
                <a:gd name="connsiteX30" fmla="*/ 214312 w 276225"/>
                <a:gd name="connsiteY30" fmla="*/ 47 h 338184"/>
                <a:gd name="connsiteX31" fmla="*/ 80962 w 276225"/>
                <a:gd name="connsiteY31" fmla="*/ 28622 h 33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6225" h="338184">
                  <a:moveTo>
                    <a:pt x="80962" y="28622"/>
                  </a:moveTo>
                  <a:lnTo>
                    <a:pt x="57150" y="90534"/>
                  </a:lnTo>
                  <a:lnTo>
                    <a:pt x="95250" y="128634"/>
                  </a:lnTo>
                  <a:lnTo>
                    <a:pt x="109537" y="152447"/>
                  </a:lnTo>
                  <a:lnTo>
                    <a:pt x="100012" y="195309"/>
                  </a:lnTo>
                  <a:lnTo>
                    <a:pt x="57150" y="209597"/>
                  </a:lnTo>
                  <a:lnTo>
                    <a:pt x="4762" y="233409"/>
                  </a:lnTo>
                  <a:lnTo>
                    <a:pt x="0" y="266747"/>
                  </a:lnTo>
                  <a:lnTo>
                    <a:pt x="28575" y="304847"/>
                  </a:lnTo>
                  <a:lnTo>
                    <a:pt x="90487" y="338184"/>
                  </a:lnTo>
                  <a:lnTo>
                    <a:pt x="142875" y="338184"/>
                  </a:lnTo>
                  <a:cubicBezTo>
                    <a:pt x="179866" y="311762"/>
                    <a:pt x="166556" y="324028"/>
                    <a:pt x="185737" y="304847"/>
                  </a:cubicBezTo>
                  <a:lnTo>
                    <a:pt x="190500" y="285797"/>
                  </a:lnTo>
                  <a:lnTo>
                    <a:pt x="138112" y="247697"/>
                  </a:lnTo>
                  <a:lnTo>
                    <a:pt x="142875" y="223884"/>
                  </a:lnTo>
                  <a:lnTo>
                    <a:pt x="195262" y="204834"/>
                  </a:lnTo>
                  <a:lnTo>
                    <a:pt x="252412" y="214359"/>
                  </a:lnTo>
                  <a:lnTo>
                    <a:pt x="276225" y="190547"/>
                  </a:lnTo>
                  <a:cubicBezTo>
                    <a:pt x="268287" y="177847"/>
                    <a:pt x="262431" y="163579"/>
                    <a:pt x="252412" y="152447"/>
                  </a:cubicBezTo>
                  <a:cubicBezTo>
                    <a:pt x="247663" y="147170"/>
                    <a:pt x="239712" y="146097"/>
                    <a:pt x="233362" y="142922"/>
                  </a:cubicBezTo>
                  <a:lnTo>
                    <a:pt x="223837" y="138159"/>
                  </a:lnTo>
                  <a:lnTo>
                    <a:pt x="209550" y="133397"/>
                  </a:lnTo>
                  <a:lnTo>
                    <a:pt x="166687" y="119109"/>
                  </a:lnTo>
                  <a:lnTo>
                    <a:pt x="157162" y="90534"/>
                  </a:lnTo>
                  <a:lnTo>
                    <a:pt x="185737" y="61959"/>
                  </a:lnTo>
                  <a:lnTo>
                    <a:pt x="214312" y="42909"/>
                  </a:lnTo>
                  <a:lnTo>
                    <a:pt x="247650" y="61959"/>
                  </a:lnTo>
                  <a:lnTo>
                    <a:pt x="247650" y="61959"/>
                  </a:lnTo>
                  <a:lnTo>
                    <a:pt x="276225" y="33384"/>
                  </a:lnTo>
                  <a:cubicBezTo>
                    <a:pt x="224698" y="-2684"/>
                    <a:pt x="247978" y="47"/>
                    <a:pt x="214312" y="47"/>
                  </a:cubicBezTo>
                  <a:lnTo>
                    <a:pt x="214312" y="47"/>
                  </a:lnTo>
                  <a:lnTo>
                    <a:pt x="80962" y="286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0A81BA2B-B151-794D-ACF9-F85023D5B924}"/>
                </a:ext>
              </a:extLst>
            </p:cNvPr>
            <p:cNvSpPr/>
            <p:nvPr/>
          </p:nvSpPr>
          <p:spPr>
            <a:xfrm>
              <a:off x="8180845" y="1047286"/>
              <a:ext cx="109987" cy="133304"/>
            </a:xfrm>
            <a:custGeom>
              <a:avLst/>
              <a:gdLst>
                <a:gd name="connsiteX0" fmla="*/ 57150 w 195262"/>
                <a:gd name="connsiteY0" fmla="*/ 0 h 171495"/>
                <a:gd name="connsiteX1" fmla="*/ 4762 w 195262"/>
                <a:gd name="connsiteY1" fmla="*/ 45243 h 171495"/>
                <a:gd name="connsiteX2" fmla="*/ 0 w 195262"/>
                <a:gd name="connsiteY2" fmla="*/ 54768 h 171495"/>
                <a:gd name="connsiteX3" fmla="*/ 35719 w 195262"/>
                <a:gd name="connsiteY3" fmla="*/ 80962 h 171495"/>
                <a:gd name="connsiteX4" fmla="*/ 73819 w 195262"/>
                <a:gd name="connsiteY4" fmla="*/ 76200 h 171495"/>
                <a:gd name="connsiteX5" fmla="*/ 107156 w 195262"/>
                <a:gd name="connsiteY5" fmla="*/ 92868 h 171495"/>
                <a:gd name="connsiteX6" fmla="*/ 107156 w 195262"/>
                <a:gd name="connsiteY6" fmla="*/ 114300 h 171495"/>
                <a:gd name="connsiteX7" fmla="*/ 90487 w 195262"/>
                <a:gd name="connsiteY7" fmla="*/ 152400 h 171495"/>
                <a:gd name="connsiteX8" fmla="*/ 85725 w 195262"/>
                <a:gd name="connsiteY8" fmla="*/ 166687 h 171495"/>
                <a:gd name="connsiteX9" fmla="*/ 133350 w 195262"/>
                <a:gd name="connsiteY9" fmla="*/ 171450 h 171495"/>
                <a:gd name="connsiteX10" fmla="*/ 150019 w 195262"/>
                <a:gd name="connsiteY10" fmla="*/ 166687 h 171495"/>
                <a:gd name="connsiteX11" fmla="*/ 157162 w 195262"/>
                <a:gd name="connsiteY11" fmla="*/ 140493 h 171495"/>
                <a:gd name="connsiteX12" fmla="*/ 161925 w 195262"/>
                <a:gd name="connsiteY12" fmla="*/ 119062 h 171495"/>
                <a:gd name="connsiteX13" fmla="*/ 150019 w 195262"/>
                <a:gd name="connsiteY13" fmla="*/ 95250 h 171495"/>
                <a:gd name="connsiteX14" fmla="*/ 138112 w 195262"/>
                <a:gd name="connsiteY14" fmla="*/ 83343 h 171495"/>
                <a:gd name="connsiteX15" fmla="*/ 145256 w 195262"/>
                <a:gd name="connsiteY15" fmla="*/ 57150 h 171495"/>
                <a:gd name="connsiteX16" fmla="*/ 185737 w 195262"/>
                <a:gd name="connsiteY16" fmla="*/ 57150 h 171495"/>
                <a:gd name="connsiteX17" fmla="*/ 195262 w 195262"/>
                <a:gd name="connsiteY17" fmla="*/ 47625 h 171495"/>
                <a:gd name="connsiteX18" fmla="*/ 178594 w 195262"/>
                <a:gd name="connsiteY18" fmla="*/ 23812 h 171495"/>
                <a:gd name="connsiteX19" fmla="*/ 161925 w 195262"/>
                <a:gd name="connsiteY19" fmla="*/ 11906 h 171495"/>
                <a:gd name="connsiteX20" fmla="*/ 116681 w 195262"/>
                <a:gd name="connsiteY20" fmla="*/ 0 h 171495"/>
                <a:gd name="connsiteX21" fmla="*/ 104775 w 195262"/>
                <a:gd name="connsiteY21" fmla="*/ 26193 h 171495"/>
                <a:gd name="connsiteX22" fmla="*/ 57150 w 195262"/>
                <a:gd name="connsiteY22" fmla="*/ 0 h 1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262" h="171495">
                  <a:moveTo>
                    <a:pt x="57150" y="0"/>
                  </a:moveTo>
                  <a:lnTo>
                    <a:pt x="4762" y="45243"/>
                  </a:lnTo>
                  <a:lnTo>
                    <a:pt x="0" y="54768"/>
                  </a:lnTo>
                  <a:lnTo>
                    <a:pt x="35719" y="80962"/>
                  </a:lnTo>
                  <a:lnTo>
                    <a:pt x="73819" y="76200"/>
                  </a:lnTo>
                  <a:lnTo>
                    <a:pt x="107156" y="92868"/>
                  </a:lnTo>
                  <a:lnTo>
                    <a:pt x="107156" y="114300"/>
                  </a:lnTo>
                  <a:lnTo>
                    <a:pt x="90487" y="152400"/>
                  </a:lnTo>
                  <a:lnTo>
                    <a:pt x="85725" y="166687"/>
                  </a:lnTo>
                  <a:cubicBezTo>
                    <a:pt x="122173" y="172295"/>
                    <a:pt x="106241" y="171450"/>
                    <a:pt x="133350" y="171450"/>
                  </a:cubicBezTo>
                  <a:lnTo>
                    <a:pt x="150019" y="166687"/>
                  </a:lnTo>
                  <a:cubicBezTo>
                    <a:pt x="155001" y="141774"/>
                    <a:pt x="149059" y="148600"/>
                    <a:pt x="157162" y="140493"/>
                  </a:cubicBezTo>
                  <a:lnTo>
                    <a:pt x="161925" y="119062"/>
                  </a:lnTo>
                  <a:lnTo>
                    <a:pt x="150019" y="95250"/>
                  </a:lnTo>
                  <a:lnTo>
                    <a:pt x="138112" y="83343"/>
                  </a:lnTo>
                  <a:lnTo>
                    <a:pt x="145256" y="57150"/>
                  </a:lnTo>
                  <a:lnTo>
                    <a:pt x="185737" y="57150"/>
                  </a:lnTo>
                  <a:lnTo>
                    <a:pt x="195262" y="47625"/>
                  </a:lnTo>
                  <a:cubicBezTo>
                    <a:pt x="189706" y="39687"/>
                    <a:pt x="185205" y="30895"/>
                    <a:pt x="178594" y="23812"/>
                  </a:cubicBezTo>
                  <a:cubicBezTo>
                    <a:pt x="173935" y="18820"/>
                    <a:pt x="161925" y="11906"/>
                    <a:pt x="161925" y="11906"/>
                  </a:cubicBezTo>
                  <a:lnTo>
                    <a:pt x="116681" y="0"/>
                  </a:lnTo>
                  <a:lnTo>
                    <a:pt x="104775" y="2619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9AEF2969-1711-6E40-B239-EA17DB8F4223}"/>
                </a:ext>
              </a:extLst>
            </p:cNvPr>
            <p:cNvSpPr/>
            <p:nvPr/>
          </p:nvSpPr>
          <p:spPr>
            <a:xfrm rot="8135685">
              <a:off x="8159309" y="1349430"/>
              <a:ext cx="140127" cy="131491"/>
            </a:xfrm>
            <a:custGeom>
              <a:avLst/>
              <a:gdLst>
                <a:gd name="connsiteX0" fmla="*/ 35719 w 202406"/>
                <a:gd name="connsiteY0" fmla="*/ 0 h 150019"/>
                <a:gd name="connsiteX1" fmla="*/ 14287 w 202406"/>
                <a:gd name="connsiteY1" fmla="*/ 40482 h 150019"/>
                <a:gd name="connsiteX2" fmla="*/ 42862 w 202406"/>
                <a:gd name="connsiteY2" fmla="*/ 52388 h 150019"/>
                <a:gd name="connsiteX3" fmla="*/ 85725 w 202406"/>
                <a:gd name="connsiteY3" fmla="*/ 73819 h 150019"/>
                <a:gd name="connsiteX4" fmla="*/ 16669 w 202406"/>
                <a:gd name="connsiteY4" fmla="*/ 121444 h 150019"/>
                <a:gd name="connsiteX5" fmla="*/ 0 w 202406"/>
                <a:gd name="connsiteY5" fmla="*/ 130969 h 150019"/>
                <a:gd name="connsiteX6" fmla="*/ 26194 w 202406"/>
                <a:gd name="connsiteY6" fmla="*/ 142875 h 150019"/>
                <a:gd name="connsiteX7" fmla="*/ 42862 w 202406"/>
                <a:gd name="connsiteY7" fmla="*/ 150019 h 150019"/>
                <a:gd name="connsiteX8" fmla="*/ 69056 w 202406"/>
                <a:gd name="connsiteY8" fmla="*/ 142875 h 150019"/>
                <a:gd name="connsiteX9" fmla="*/ 76200 w 202406"/>
                <a:gd name="connsiteY9" fmla="*/ 140494 h 150019"/>
                <a:gd name="connsiteX10" fmla="*/ 83344 w 202406"/>
                <a:gd name="connsiteY10" fmla="*/ 135732 h 150019"/>
                <a:gd name="connsiteX11" fmla="*/ 95250 w 202406"/>
                <a:gd name="connsiteY11" fmla="*/ 123825 h 150019"/>
                <a:gd name="connsiteX12" fmla="*/ 126206 w 202406"/>
                <a:gd name="connsiteY12" fmla="*/ 107157 h 150019"/>
                <a:gd name="connsiteX13" fmla="*/ 161925 w 202406"/>
                <a:gd name="connsiteY13" fmla="*/ 116682 h 150019"/>
                <a:gd name="connsiteX14" fmla="*/ 176212 w 202406"/>
                <a:gd name="connsiteY14" fmla="*/ 135732 h 150019"/>
                <a:gd name="connsiteX15" fmla="*/ 180975 w 202406"/>
                <a:gd name="connsiteY15" fmla="*/ 147638 h 150019"/>
                <a:gd name="connsiteX16" fmla="*/ 202406 w 202406"/>
                <a:gd name="connsiteY16" fmla="*/ 88107 h 150019"/>
                <a:gd name="connsiteX17" fmla="*/ 192881 w 202406"/>
                <a:gd name="connsiteY17" fmla="*/ 54769 h 150019"/>
                <a:gd name="connsiteX18" fmla="*/ 185737 w 202406"/>
                <a:gd name="connsiteY18" fmla="*/ 45244 h 150019"/>
                <a:gd name="connsiteX19" fmla="*/ 161925 w 202406"/>
                <a:gd name="connsiteY19" fmla="*/ 21432 h 150019"/>
                <a:gd name="connsiteX20" fmla="*/ 126206 w 202406"/>
                <a:gd name="connsiteY20" fmla="*/ 11907 h 150019"/>
                <a:gd name="connsiteX21" fmla="*/ 102394 w 202406"/>
                <a:gd name="connsiteY21" fmla="*/ 11907 h 150019"/>
                <a:gd name="connsiteX22" fmla="*/ 35719 w 202406"/>
                <a:gd name="connsiteY2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406" h="150019">
                  <a:moveTo>
                    <a:pt x="35719" y="0"/>
                  </a:moveTo>
                  <a:lnTo>
                    <a:pt x="14287" y="40482"/>
                  </a:lnTo>
                  <a:lnTo>
                    <a:pt x="42862" y="52388"/>
                  </a:lnTo>
                  <a:lnTo>
                    <a:pt x="85725" y="73819"/>
                  </a:lnTo>
                  <a:lnTo>
                    <a:pt x="16669" y="121444"/>
                  </a:lnTo>
                  <a:lnTo>
                    <a:pt x="0" y="130969"/>
                  </a:lnTo>
                  <a:cubicBezTo>
                    <a:pt x="19253" y="144720"/>
                    <a:pt x="9841" y="142875"/>
                    <a:pt x="26194" y="142875"/>
                  </a:cubicBezTo>
                  <a:lnTo>
                    <a:pt x="42862" y="150019"/>
                  </a:lnTo>
                  <a:lnTo>
                    <a:pt x="69056" y="142875"/>
                  </a:lnTo>
                  <a:cubicBezTo>
                    <a:pt x="71470" y="142185"/>
                    <a:pt x="73955" y="141616"/>
                    <a:pt x="76200" y="140494"/>
                  </a:cubicBezTo>
                  <a:cubicBezTo>
                    <a:pt x="78760" y="139214"/>
                    <a:pt x="83344" y="135732"/>
                    <a:pt x="83344" y="135732"/>
                  </a:cubicBezTo>
                  <a:lnTo>
                    <a:pt x="95250" y="123825"/>
                  </a:lnTo>
                  <a:cubicBezTo>
                    <a:pt x="113153" y="102938"/>
                    <a:pt x="102219" y="107157"/>
                    <a:pt x="126206" y="107157"/>
                  </a:cubicBezTo>
                  <a:lnTo>
                    <a:pt x="161925" y="116682"/>
                  </a:lnTo>
                  <a:cubicBezTo>
                    <a:pt x="166687" y="123032"/>
                    <a:pt x="172213" y="128876"/>
                    <a:pt x="176212" y="135732"/>
                  </a:cubicBezTo>
                  <a:cubicBezTo>
                    <a:pt x="187356" y="154835"/>
                    <a:pt x="173368" y="140031"/>
                    <a:pt x="180975" y="147638"/>
                  </a:cubicBezTo>
                  <a:lnTo>
                    <a:pt x="202406" y="88107"/>
                  </a:lnTo>
                  <a:cubicBezTo>
                    <a:pt x="199231" y="76994"/>
                    <a:pt x="197070" y="65540"/>
                    <a:pt x="192881" y="54769"/>
                  </a:cubicBezTo>
                  <a:cubicBezTo>
                    <a:pt x="191443" y="51070"/>
                    <a:pt x="185737" y="45244"/>
                    <a:pt x="185737" y="45244"/>
                  </a:cubicBezTo>
                  <a:lnTo>
                    <a:pt x="161925" y="21432"/>
                  </a:lnTo>
                  <a:lnTo>
                    <a:pt x="126206" y="11907"/>
                  </a:lnTo>
                  <a:lnTo>
                    <a:pt x="102394" y="11907"/>
                  </a:lnTo>
                  <a:lnTo>
                    <a:pt x="3571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0097ED18-2D8C-D449-820F-B7EFA09089E1}"/>
                </a:ext>
              </a:extLst>
            </p:cNvPr>
            <p:cNvSpPr/>
            <p:nvPr/>
          </p:nvSpPr>
          <p:spPr>
            <a:xfrm rot="2511413">
              <a:off x="8315997" y="1238081"/>
              <a:ext cx="137031" cy="163609"/>
            </a:xfrm>
            <a:custGeom>
              <a:avLst/>
              <a:gdLst>
                <a:gd name="connsiteX0" fmla="*/ 204787 w 392906"/>
                <a:gd name="connsiteY0" fmla="*/ 80963 h 328664"/>
                <a:gd name="connsiteX1" fmla="*/ 171450 w 392906"/>
                <a:gd name="connsiteY1" fmla="*/ 97632 h 328664"/>
                <a:gd name="connsiteX2" fmla="*/ 161925 w 392906"/>
                <a:gd name="connsiteY2" fmla="*/ 133350 h 328664"/>
                <a:gd name="connsiteX3" fmla="*/ 190500 w 392906"/>
                <a:gd name="connsiteY3" fmla="*/ 176213 h 328664"/>
                <a:gd name="connsiteX4" fmla="*/ 219075 w 392906"/>
                <a:gd name="connsiteY4" fmla="*/ 180975 h 328664"/>
                <a:gd name="connsiteX5" fmla="*/ 259556 w 392906"/>
                <a:gd name="connsiteY5" fmla="*/ 214313 h 328664"/>
                <a:gd name="connsiteX6" fmla="*/ 240506 w 392906"/>
                <a:gd name="connsiteY6" fmla="*/ 273844 h 328664"/>
                <a:gd name="connsiteX7" fmla="*/ 192881 w 392906"/>
                <a:gd name="connsiteY7" fmla="*/ 283369 h 328664"/>
                <a:gd name="connsiteX8" fmla="*/ 214312 w 392906"/>
                <a:gd name="connsiteY8" fmla="*/ 292894 h 328664"/>
                <a:gd name="connsiteX9" fmla="*/ 223837 w 392906"/>
                <a:gd name="connsiteY9" fmla="*/ 297657 h 328664"/>
                <a:gd name="connsiteX10" fmla="*/ 290512 w 392906"/>
                <a:gd name="connsiteY10" fmla="*/ 326232 h 328664"/>
                <a:gd name="connsiteX11" fmla="*/ 328612 w 392906"/>
                <a:gd name="connsiteY11" fmla="*/ 328613 h 328664"/>
                <a:gd name="connsiteX12" fmla="*/ 347662 w 392906"/>
                <a:gd name="connsiteY12" fmla="*/ 302419 h 328664"/>
                <a:gd name="connsiteX13" fmla="*/ 345281 w 392906"/>
                <a:gd name="connsiteY13" fmla="*/ 264319 h 328664"/>
                <a:gd name="connsiteX14" fmla="*/ 338137 w 392906"/>
                <a:gd name="connsiteY14" fmla="*/ 221457 h 328664"/>
                <a:gd name="connsiteX15" fmla="*/ 323850 w 392906"/>
                <a:gd name="connsiteY15" fmla="*/ 204788 h 328664"/>
                <a:gd name="connsiteX16" fmla="*/ 316706 w 392906"/>
                <a:gd name="connsiteY16" fmla="*/ 200025 h 328664"/>
                <a:gd name="connsiteX17" fmla="*/ 311944 w 392906"/>
                <a:gd name="connsiteY17" fmla="*/ 195263 h 328664"/>
                <a:gd name="connsiteX18" fmla="*/ 264319 w 392906"/>
                <a:gd name="connsiteY18" fmla="*/ 152400 h 328664"/>
                <a:gd name="connsiteX19" fmla="*/ 273844 w 392906"/>
                <a:gd name="connsiteY19" fmla="*/ 126207 h 328664"/>
                <a:gd name="connsiteX20" fmla="*/ 285750 w 392906"/>
                <a:gd name="connsiteY20" fmla="*/ 114300 h 328664"/>
                <a:gd name="connsiteX21" fmla="*/ 307181 w 392906"/>
                <a:gd name="connsiteY21" fmla="*/ 95250 h 328664"/>
                <a:gd name="connsiteX22" fmla="*/ 345281 w 392906"/>
                <a:gd name="connsiteY22" fmla="*/ 83344 h 328664"/>
                <a:gd name="connsiteX23" fmla="*/ 359569 w 392906"/>
                <a:gd name="connsiteY23" fmla="*/ 78582 h 328664"/>
                <a:gd name="connsiteX24" fmla="*/ 373856 w 392906"/>
                <a:gd name="connsiteY24" fmla="*/ 76200 h 328664"/>
                <a:gd name="connsiteX25" fmla="*/ 392906 w 392906"/>
                <a:gd name="connsiteY25" fmla="*/ 69057 h 328664"/>
                <a:gd name="connsiteX26" fmla="*/ 285750 w 392906"/>
                <a:gd name="connsiteY26" fmla="*/ 33338 h 328664"/>
                <a:gd name="connsiteX27" fmla="*/ 269081 w 392906"/>
                <a:gd name="connsiteY27" fmla="*/ 16669 h 328664"/>
                <a:gd name="connsiteX28" fmla="*/ 228600 w 392906"/>
                <a:gd name="connsiteY28" fmla="*/ 11907 h 328664"/>
                <a:gd name="connsiteX29" fmla="*/ 183356 w 392906"/>
                <a:gd name="connsiteY29" fmla="*/ 9525 h 328664"/>
                <a:gd name="connsiteX30" fmla="*/ 159544 w 392906"/>
                <a:gd name="connsiteY30" fmla="*/ 2382 h 328664"/>
                <a:gd name="connsiteX31" fmla="*/ 147637 w 392906"/>
                <a:gd name="connsiteY31" fmla="*/ 0 h 328664"/>
                <a:gd name="connsiteX32" fmla="*/ 92869 w 392906"/>
                <a:gd name="connsiteY32" fmla="*/ 0 h 328664"/>
                <a:gd name="connsiteX33" fmla="*/ 64294 w 392906"/>
                <a:gd name="connsiteY33" fmla="*/ 2382 h 328664"/>
                <a:gd name="connsiteX34" fmla="*/ 52387 w 392906"/>
                <a:gd name="connsiteY34" fmla="*/ 7144 h 328664"/>
                <a:gd name="connsiteX35" fmla="*/ 0 w 392906"/>
                <a:gd name="connsiteY35" fmla="*/ 47625 h 328664"/>
                <a:gd name="connsiteX36" fmla="*/ 138112 w 392906"/>
                <a:gd name="connsiteY36" fmla="*/ 64294 h 328664"/>
                <a:gd name="connsiteX37" fmla="*/ 164306 w 392906"/>
                <a:gd name="connsiteY37" fmla="*/ 61913 h 328664"/>
                <a:gd name="connsiteX38" fmla="*/ 204787 w 392906"/>
                <a:gd name="connsiteY38" fmla="*/ 80963 h 3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92906" h="328664">
                  <a:moveTo>
                    <a:pt x="204787" y="80963"/>
                  </a:moveTo>
                  <a:lnTo>
                    <a:pt x="171450" y="97632"/>
                  </a:lnTo>
                  <a:lnTo>
                    <a:pt x="161925" y="133350"/>
                  </a:lnTo>
                  <a:lnTo>
                    <a:pt x="190500" y="176213"/>
                  </a:lnTo>
                  <a:lnTo>
                    <a:pt x="219075" y="180975"/>
                  </a:lnTo>
                  <a:lnTo>
                    <a:pt x="259556" y="214313"/>
                  </a:lnTo>
                  <a:lnTo>
                    <a:pt x="240506" y="273844"/>
                  </a:lnTo>
                  <a:lnTo>
                    <a:pt x="192881" y="283369"/>
                  </a:lnTo>
                  <a:lnTo>
                    <a:pt x="214312" y="292894"/>
                  </a:lnTo>
                  <a:cubicBezTo>
                    <a:pt x="217535" y="294382"/>
                    <a:pt x="223837" y="297657"/>
                    <a:pt x="223837" y="297657"/>
                  </a:cubicBezTo>
                  <a:lnTo>
                    <a:pt x="290512" y="326232"/>
                  </a:lnTo>
                  <a:cubicBezTo>
                    <a:pt x="317466" y="329226"/>
                    <a:pt x="304756" y="328613"/>
                    <a:pt x="328612" y="328613"/>
                  </a:cubicBezTo>
                  <a:lnTo>
                    <a:pt x="347662" y="302419"/>
                  </a:lnTo>
                  <a:cubicBezTo>
                    <a:pt x="344667" y="275466"/>
                    <a:pt x="345281" y="288176"/>
                    <a:pt x="345281" y="264319"/>
                  </a:cubicBezTo>
                  <a:lnTo>
                    <a:pt x="338137" y="221457"/>
                  </a:lnTo>
                  <a:cubicBezTo>
                    <a:pt x="333375" y="215901"/>
                    <a:pt x="329024" y="209963"/>
                    <a:pt x="323850" y="204788"/>
                  </a:cubicBezTo>
                  <a:cubicBezTo>
                    <a:pt x="321826" y="202764"/>
                    <a:pt x="318941" y="201813"/>
                    <a:pt x="316706" y="200025"/>
                  </a:cubicBezTo>
                  <a:cubicBezTo>
                    <a:pt x="314953" y="198623"/>
                    <a:pt x="313531" y="196850"/>
                    <a:pt x="311944" y="195263"/>
                  </a:cubicBezTo>
                  <a:lnTo>
                    <a:pt x="264319" y="152400"/>
                  </a:lnTo>
                  <a:cubicBezTo>
                    <a:pt x="267494" y="143669"/>
                    <a:pt x="269289" y="134304"/>
                    <a:pt x="273844" y="126207"/>
                  </a:cubicBezTo>
                  <a:cubicBezTo>
                    <a:pt x="276596" y="121315"/>
                    <a:pt x="285750" y="114300"/>
                    <a:pt x="285750" y="114300"/>
                  </a:cubicBezTo>
                  <a:lnTo>
                    <a:pt x="307181" y="95250"/>
                  </a:lnTo>
                  <a:cubicBezTo>
                    <a:pt x="357820" y="74995"/>
                    <a:pt x="309943" y="92178"/>
                    <a:pt x="345281" y="83344"/>
                  </a:cubicBezTo>
                  <a:cubicBezTo>
                    <a:pt x="350151" y="82127"/>
                    <a:pt x="354699" y="79800"/>
                    <a:pt x="359569" y="78582"/>
                  </a:cubicBezTo>
                  <a:cubicBezTo>
                    <a:pt x="364253" y="77411"/>
                    <a:pt x="373856" y="76200"/>
                    <a:pt x="373856" y="76200"/>
                  </a:cubicBezTo>
                  <a:lnTo>
                    <a:pt x="392906" y="69057"/>
                  </a:lnTo>
                  <a:lnTo>
                    <a:pt x="285750" y="33338"/>
                  </a:lnTo>
                  <a:lnTo>
                    <a:pt x="269081" y="16669"/>
                  </a:lnTo>
                  <a:lnTo>
                    <a:pt x="228600" y="11907"/>
                  </a:lnTo>
                  <a:cubicBezTo>
                    <a:pt x="213519" y="11113"/>
                    <a:pt x="198359" y="11256"/>
                    <a:pt x="183356" y="9525"/>
                  </a:cubicBezTo>
                  <a:cubicBezTo>
                    <a:pt x="170423" y="8033"/>
                    <a:pt x="169498" y="4871"/>
                    <a:pt x="159544" y="2382"/>
                  </a:cubicBezTo>
                  <a:cubicBezTo>
                    <a:pt x="155617" y="1400"/>
                    <a:pt x="147637" y="0"/>
                    <a:pt x="147637" y="0"/>
                  </a:cubicBezTo>
                  <a:lnTo>
                    <a:pt x="92869" y="0"/>
                  </a:lnTo>
                  <a:cubicBezTo>
                    <a:pt x="83344" y="794"/>
                    <a:pt x="73707" y="721"/>
                    <a:pt x="64294" y="2382"/>
                  </a:cubicBezTo>
                  <a:cubicBezTo>
                    <a:pt x="60084" y="3125"/>
                    <a:pt x="52387" y="7144"/>
                    <a:pt x="52387" y="7144"/>
                  </a:cubicBezTo>
                  <a:lnTo>
                    <a:pt x="0" y="47625"/>
                  </a:lnTo>
                  <a:lnTo>
                    <a:pt x="138112" y="64294"/>
                  </a:lnTo>
                  <a:lnTo>
                    <a:pt x="164306" y="61913"/>
                  </a:lnTo>
                  <a:lnTo>
                    <a:pt x="204787" y="80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10C4FE36-528D-DD46-A235-863555CB4FDC}"/>
                </a:ext>
              </a:extLst>
            </p:cNvPr>
            <p:cNvSpPr/>
            <p:nvPr/>
          </p:nvSpPr>
          <p:spPr>
            <a:xfrm rot="14947858">
              <a:off x="8196224" y="1193361"/>
              <a:ext cx="108526" cy="133238"/>
            </a:xfrm>
            <a:custGeom>
              <a:avLst/>
              <a:gdLst>
                <a:gd name="connsiteX0" fmla="*/ 35719 w 202406"/>
                <a:gd name="connsiteY0" fmla="*/ 0 h 150019"/>
                <a:gd name="connsiteX1" fmla="*/ 14287 w 202406"/>
                <a:gd name="connsiteY1" fmla="*/ 40482 h 150019"/>
                <a:gd name="connsiteX2" fmla="*/ 42862 w 202406"/>
                <a:gd name="connsiteY2" fmla="*/ 52388 h 150019"/>
                <a:gd name="connsiteX3" fmla="*/ 85725 w 202406"/>
                <a:gd name="connsiteY3" fmla="*/ 73819 h 150019"/>
                <a:gd name="connsiteX4" fmla="*/ 16669 w 202406"/>
                <a:gd name="connsiteY4" fmla="*/ 121444 h 150019"/>
                <a:gd name="connsiteX5" fmla="*/ 0 w 202406"/>
                <a:gd name="connsiteY5" fmla="*/ 130969 h 150019"/>
                <a:gd name="connsiteX6" fmla="*/ 26194 w 202406"/>
                <a:gd name="connsiteY6" fmla="*/ 142875 h 150019"/>
                <a:gd name="connsiteX7" fmla="*/ 42862 w 202406"/>
                <a:gd name="connsiteY7" fmla="*/ 150019 h 150019"/>
                <a:gd name="connsiteX8" fmla="*/ 69056 w 202406"/>
                <a:gd name="connsiteY8" fmla="*/ 142875 h 150019"/>
                <a:gd name="connsiteX9" fmla="*/ 76200 w 202406"/>
                <a:gd name="connsiteY9" fmla="*/ 140494 h 150019"/>
                <a:gd name="connsiteX10" fmla="*/ 83344 w 202406"/>
                <a:gd name="connsiteY10" fmla="*/ 135732 h 150019"/>
                <a:gd name="connsiteX11" fmla="*/ 95250 w 202406"/>
                <a:gd name="connsiteY11" fmla="*/ 123825 h 150019"/>
                <a:gd name="connsiteX12" fmla="*/ 126206 w 202406"/>
                <a:gd name="connsiteY12" fmla="*/ 107157 h 150019"/>
                <a:gd name="connsiteX13" fmla="*/ 161925 w 202406"/>
                <a:gd name="connsiteY13" fmla="*/ 116682 h 150019"/>
                <a:gd name="connsiteX14" fmla="*/ 176212 w 202406"/>
                <a:gd name="connsiteY14" fmla="*/ 135732 h 150019"/>
                <a:gd name="connsiteX15" fmla="*/ 180975 w 202406"/>
                <a:gd name="connsiteY15" fmla="*/ 147638 h 150019"/>
                <a:gd name="connsiteX16" fmla="*/ 202406 w 202406"/>
                <a:gd name="connsiteY16" fmla="*/ 88107 h 150019"/>
                <a:gd name="connsiteX17" fmla="*/ 192881 w 202406"/>
                <a:gd name="connsiteY17" fmla="*/ 54769 h 150019"/>
                <a:gd name="connsiteX18" fmla="*/ 185737 w 202406"/>
                <a:gd name="connsiteY18" fmla="*/ 45244 h 150019"/>
                <a:gd name="connsiteX19" fmla="*/ 161925 w 202406"/>
                <a:gd name="connsiteY19" fmla="*/ 21432 h 150019"/>
                <a:gd name="connsiteX20" fmla="*/ 126206 w 202406"/>
                <a:gd name="connsiteY20" fmla="*/ 11907 h 150019"/>
                <a:gd name="connsiteX21" fmla="*/ 102394 w 202406"/>
                <a:gd name="connsiteY21" fmla="*/ 11907 h 150019"/>
                <a:gd name="connsiteX22" fmla="*/ 35719 w 202406"/>
                <a:gd name="connsiteY2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406" h="150019">
                  <a:moveTo>
                    <a:pt x="35719" y="0"/>
                  </a:moveTo>
                  <a:lnTo>
                    <a:pt x="14287" y="40482"/>
                  </a:lnTo>
                  <a:lnTo>
                    <a:pt x="42862" y="52388"/>
                  </a:lnTo>
                  <a:lnTo>
                    <a:pt x="85725" y="73819"/>
                  </a:lnTo>
                  <a:lnTo>
                    <a:pt x="16669" y="121444"/>
                  </a:lnTo>
                  <a:lnTo>
                    <a:pt x="0" y="130969"/>
                  </a:lnTo>
                  <a:cubicBezTo>
                    <a:pt x="19253" y="144720"/>
                    <a:pt x="9841" y="142875"/>
                    <a:pt x="26194" y="142875"/>
                  </a:cubicBezTo>
                  <a:lnTo>
                    <a:pt x="42862" y="150019"/>
                  </a:lnTo>
                  <a:lnTo>
                    <a:pt x="69056" y="142875"/>
                  </a:lnTo>
                  <a:cubicBezTo>
                    <a:pt x="71470" y="142185"/>
                    <a:pt x="73955" y="141616"/>
                    <a:pt x="76200" y="140494"/>
                  </a:cubicBezTo>
                  <a:cubicBezTo>
                    <a:pt x="78760" y="139214"/>
                    <a:pt x="83344" y="135732"/>
                    <a:pt x="83344" y="135732"/>
                  </a:cubicBezTo>
                  <a:lnTo>
                    <a:pt x="95250" y="123825"/>
                  </a:lnTo>
                  <a:cubicBezTo>
                    <a:pt x="113153" y="102938"/>
                    <a:pt x="102219" y="107157"/>
                    <a:pt x="126206" y="107157"/>
                  </a:cubicBezTo>
                  <a:lnTo>
                    <a:pt x="161925" y="116682"/>
                  </a:lnTo>
                  <a:cubicBezTo>
                    <a:pt x="166687" y="123032"/>
                    <a:pt x="172213" y="128876"/>
                    <a:pt x="176212" y="135732"/>
                  </a:cubicBezTo>
                  <a:cubicBezTo>
                    <a:pt x="187356" y="154835"/>
                    <a:pt x="173368" y="140031"/>
                    <a:pt x="180975" y="147638"/>
                  </a:cubicBezTo>
                  <a:lnTo>
                    <a:pt x="202406" y="88107"/>
                  </a:lnTo>
                  <a:cubicBezTo>
                    <a:pt x="199231" y="76994"/>
                    <a:pt x="197070" y="65540"/>
                    <a:pt x="192881" y="54769"/>
                  </a:cubicBezTo>
                  <a:cubicBezTo>
                    <a:pt x="191443" y="51070"/>
                    <a:pt x="185737" y="45244"/>
                    <a:pt x="185737" y="45244"/>
                  </a:cubicBezTo>
                  <a:lnTo>
                    <a:pt x="161925" y="21432"/>
                  </a:lnTo>
                  <a:lnTo>
                    <a:pt x="126206" y="11907"/>
                  </a:lnTo>
                  <a:lnTo>
                    <a:pt x="102394" y="11907"/>
                  </a:lnTo>
                  <a:lnTo>
                    <a:pt x="3571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9E46C24F-3A5F-034E-9022-3DB1A5740318}"/>
                </a:ext>
              </a:extLst>
            </p:cNvPr>
            <p:cNvSpPr/>
            <p:nvPr/>
          </p:nvSpPr>
          <p:spPr>
            <a:xfrm rot="16514852">
              <a:off x="8028195" y="1259822"/>
              <a:ext cx="151348" cy="116724"/>
            </a:xfrm>
            <a:custGeom>
              <a:avLst/>
              <a:gdLst>
                <a:gd name="connsiteX0" fmla="*/ 57150 w 195262"/>
                <a:gd name="connsiteY0" fmla="*/ 0 h 171495"/>
                <a:gd name="connsiteX1" fmla="*/ 4762 w 195262"/>
                <a:gd name="connsiteY1" fmla="*/ 45243 h 171495"/>
                <a:gd name="connsiteX2" fmla="*/ 0 w 195262"/>
                <a:gd name="connsiteY2" fmla="*/ 54768 h 171495"/>
                <a:gd name="connsiteX3" fmla="*/ 35719 w 195262"/>
                <a:gd name="connsiteY3" fmla="*/ 80962 h 171495"/>
                <a:gd name="connsiteX4" fmla="*/ 73819 w 195262"/>
                <a:gd name="connsiteY4" fmla="*/ 76200 h 171495"/>
                <a:gd name="connsiteX5" fmla="*/ 107156 w 195262"/>
                <a:gd name="connsiteY5" fmla="*/ 92868 h 171495"/>
                <a:gd name="connsiteX6" fmla="*/ 107156 w 195262"/>
                <a:gd name="connsiteY6" fmla="*/ 114300 h 171495"/>
                <a:gd name="connsiteX7" fmla="*/ 90487 w 195262"/>
                <a:gd name="connsiteY7" fmla="*/ 152400 h 171495"/>
                <a:gd name="connsiteX8" fmla="*/ 85725 w 195262"/>
                <a:gd name="connsiteY8" fmla="*/ 166687 h 171495"/>
                <a:gd name="connsiteX9" fmla="*/ 133350 w 195262"/>
                <a:gd name="connsiteY9" fmla="*/ 171450 h 171495"/>
                <a:gd name="connsiteX10" fmla="*/ 150019 w 195262"/>
                <a:gd name="connsiteY10" fmla="*/ 166687 h 171495"/>
                <a:gd name="connsiteX11" fmla="*/ 157162 w 195262"/>
                <a:gd name="connsiteY11" fmla="*/ 140493 h 171495"/>
                <a:gd name="connsiteX12" fmla="*/ 161925 w 195262"/>
                <a:gd name="connsiteY12" fmla="*/ 119062 h 171495"/>
                <a:gd name="connsiteX13" fmla="*/ 150019 w 195262"/>
                <a:gd name="connsiteY13" fmla="*/ 95250 h 171495"/>
                <a:gd name="connsiteX14" fmla="*/ 138112 w 195262"/>
                <a:gd name="connsiteY14" fmla="*/ 83343 h 171495"/>
                <a:gd name="connsiteX15" fmla="*/ 145256 w 195262"/>
                <a:gd name="connsiteY15" fmla="*/ 57150 h 171495"/>
                <a:gd name="connsiteX16" fmla="*/ 185737 w 195262"/>
                <a:gd name="connsiteY16" fmla="*/ 57150 h 171495"/>
                <a:gd name="connsiteX17" fmla="*/ 195262 w 195262"/>
                <a:gd name="connsiteY17" fmla="*/ 47625 h 171495"/>
                <a:gd name="connsiteX18" fmla="*/ 178594 w 195262"/>
                <a:gd name="connsiteY18" fmla="*/ 23812 h 171495"/>
                <a:gd name="connsiteX19" fmla="*/ 161925 w 195262"/>
                <a:gd name="connsiteY19" fmla="*/ 11906 h 171495"/>
                <a:gd name="connsiteX20" fmla="*/ 116681 w 195262"/>
                <a:gd name="connsiteY20" fmla="*/ 0 h 171495"/>
                <a:gd name="connsiteX21" fmla="*/ 104775 w 195262"/>
                <a:gd name="connsiteY21" fmla="*/ 26193 h 171495"/>
                <a:gd name="connsiteX22" fmla="*/ 57150 w 195262"/>
                <a:gd name="connsiteY22" fmla="*/ 0 h 1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262" h="171495">
                  <a:moveTo>
                    <a:pt x="57150" y="0"/>
                  </a:moveTo>
                  <a:lnTo>
                    <a:pt x="4762" y="45243"/>
                  </a:lnTo>
                  <a:lnTo>
                    <a:pt x="0" y="54768"/>
                  </a:lnTo>
                  <a:lnTo>
                    <a:pt x="35719" y="80962"/>
                  </a:lnTo>
                  <a:lnTo>
                    <a:pt x="73819" y="76200"/>
                  </a:lnTo>
                  <a:lnTo>
                    <a:pt x="107156" y="92868"/>
                  </a:lnTo>
                  <a:lnTo>
                    <a:pt x="107156" y="114300"/>
                  </a:lnTo>
                  <a:lnTo>
                    <a:pt x="90487" y="152400"/>
                  </a:lnTo>
                  <a:lnTo>
                    <a:pt x="85725" y="166687"/>
                  </a:lnTo>
                  <a:cubicBezTo>
                    <a:pt x="122173" y="172295"/>
                    <a:pt x="106241" y="171450"/>
                    <a:pt x="133350" y="171450"/>
                  </a:cubicBezTo>
                  <a:lnTo>
                    <a:pt x="150019" y="166687"/>
                  </a:lnTo>
                  <a:cubicBezTo>
                    <a:pt x="155001" y="141774"/>
                    <a:pt x="149059" y="148600"/>
                    <a:pt x="157162" y="140493"/>
                  </a:cubicBezTo>
                  <a:lnTo>
                    <a:pt x="161925" y="119062"/>
                  </a:lnTo>
                  <a:lnTo>
                    <a:pt x="150019" y="95250"/>
                  </a:lnTo>
                  <a:lnTo>
                    <a:pt x="138112" y="83343"/>
                  </a:lnTo>
                  <a:lnTo>
                    <a:pt x="145256" y="57150"/>
                  </a:lnTo>
                  <a:lnTo>
                    <a:pt x="185737" y="57150"/>
                  </a:lnTo>
                  <a:lnTo>
                    <a:pt x="195262" y="47625"/>
                  </a:lnTo>
                  <a:cubicBezTo>
                    <a:pt x="189706" y="39687"/>
                    <a:pt x="185205" y="30895"/>
                    <a:pt x="178594" y="23812"/>
                  </a:cubicBezTo>
                  <a:cubicBezTo>
                    <a:pt x="173935" y="18820"/>
                    <a:pt x="161925" y="11906"/>
                    <a:pt x="161925" y="11906"/>
                  </a:cubicBezTo>
                  <a:lnTo>
                    <a:pt x="116681" y="0"/>
                  </a:lnTo>
                  <a:lnTo>
                    <a:pt x="104775" y="26193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DD3B3CFA-1591-8542-9B26-BF9940B97747}"/>
                </a:ext>
              </a:extLst>
            </p:cNvPr>
            <p:cNvSpPr/>
            <p:nvPr/>
          </p:nvSpPr>
          <p:spPr>
            <a:xfrm rot="6306852">
              <a:off x="8289754" y="1068681"/>
              <a:ext cx="138743" cy="142482"/>
            </a:xfrm>
            <a:custGeom>
              <a:avLst/>
              <a:gdLst>
                <a:gd name="connsiteX0" fmla="*/ 80962 w 276225"/>
                <a:gd name="connsiteY0" fmla="*/ 28622 h 338184"/>
                <a:gd name="connsiteX1" fmla="*/ 57150 w 276225"/>
                <a:gd name="connsiteY1" fmla="*/ 90534 h 338184"/>
                <a:gd name="connsiteX2" fmla="*/ 95250 w 276225"/>
                <a:gd name="connsiteY2" fmla="*/ 128634 h 338184"/>
                <a:gd name="connsiteX3" fmla="*/ 109537 w 276225"/>
                <a:gd name="connsiteY3" fmla="*/ 152447 h 338184"/>
                <a:gd name="connsiteX4" fmla="*/ 100012 w 276225"/>
                <a:gd name="connsiteY4" fmla="*/ 195309 h 338184"/>
                <a:gd name="connsiteX5" fmla="*/ 57150 w 276225"/>
                <a:gd name="connsiteY5" fmla="*/ 209597 h 338184"/>
                <a:gd name="connsiteX6" fmla="*/ 4762 w 276225"/>
                <a:gd name="connsiteY6" fmla="*/ 233409 h 338184"/>
                <a:gd name="connsiteX7" fmla="*/ 0 w 276225"/>
                <a:gd name="connsiteY7" fmla="*/ 266747 h 338184"/>
                <a:gd name="connsiteX8" fmla="*/ 28575 w 276225"/>
                <a:gd name="connsiteY8" fmla="*/ 304847 h 338184"/>
                <a:gd name="connsiteX9" fmla="*/ 90487 w 276225"/>
                <a:gd name="connsiteY9" fmla="*/ 338184 h 338184"/>
                <a:gd name="connsiteX10" fmla="*/ 142875 w 276225"/>
                <a:gd name="connsiteY10" fmla="*/ 338184 h 338184"/>
                <a:gd name="connsiteX11" fmla="*/ 185737 w 276225"/>
                <a:gd name="connsiteY11" fmla="*/ 304847 h 338184"/>
                <a:gd name="connsiteX12" fmla="*/ 190500 w 276225"/>
                <a:gd name="connsiteY12" fmla="*/ 285797 h 338184"/>
                <a:gd name="connsiteX13" fmla="*/ 138112 w 276225"/>
                <a:gd name="connsiteY13" fmla="*/ 247697 h 338184"/>
                <a:gd name="connsiteX14" fmla="*/ 142875 w 276225"/>
                <a:gd name="connsiteY14" fmla="*/ 223884 h 338184"/>
                <a:gd name="connsiteX15" fmla="*/ 195262 w 276225"/>
                <a:gd name="connsiteY15" fmla="*/ 204834 h 338184"/>
                <a:gd name="connsiteX16" fmla="*/ 252412 w 276225"/>
                <a:gd name="connsiteY16" fmla="*/ 214359 h 338184"/>
                <a:gd name="connsiteX17" fmla="*/ 276225 w 276225"/>
                <a:gd name="connsiteY17" fmla="*/ 190547 h 338184"/>
                <a:gd name="connsiteX18" fmla="*/ 252412 w 276225"/>
                <a:gd name="connsiteY18" fmla="*/ 152447 h 338184"/>
                <a:gd name="connsiteX19" fmla="*/ 233362 w 276225"/>
                <a:gd name="connsiteY19" fmla="*/ 142922 h 338184"/>
                <a:gd name="connsiteX20" fmla="*/ 223837 w 276225"/>
                <a:gd name="connsiteY20" fmla="*/ 138159 h 338184"/>
                <a:gd name="connsiteX21" fmla="*/ 209550 w 276225"/>
                <a:gd name="connsiteY21" fmla="*/ 133397 h 338184"/>
                <a:gd name="connsiteX22" fmla="*/ 166687 w 276225"/>
                <a:gd name="connsiteY22" fmla="*/ 119109 h 338184"/>
                <a:gd name="connsiteX23" fmla="*/ 157162 w 276225"/>
                <a:gd name="connsiteY23" fmla="*/ 90534 h 338184"/>
                <a:gd name="connsiteX24" fmla="*/ 185737 w 276225"/>
                <a:gd name="connsiteY24" fmla="*/ 61959 h 338184"/>
                <a:gd name="connsiteX25" fmla="*/ 214312 w 276225"/>
                <a:gd name="connsiteY25" fmla="*/ 42909 h 338184"/>
                <a:gd name="connsiteX26" fmla="*/ 247650 w 276225"/>
                <a:gd name="connsiteY26" fmla="*/ 61959 h 338184"/>
                <a:gd name="connsiteX27" fmla="*/ 247650 w 276225"/>
                <a:gd name="connsiteY27" fmla="*/ 61959 h 338184"/>
                <a:gd name="connsiteX28" fmla="*/ 276225 w 276225"/>
                <a:gd name="connsiteY28" fmla="*/ 33384 h 338184"/>
                <a:gd name="connsiteX29" fmla="*/ 214312 w 276225"/>
                <a:gd name="connsiteY29" fmla="*/ 47 h 338184"/>
                <a:gd name="connsiteX30" fmla="*/ 214312 w 276225"/>
                <a:gd name="connsiteY30" fmla="*/ 47 h 338184"/>
                <a:gd name="connsiteX31" fmla="*/ 80962 w 276225"/>
                <a:gd name="connsiteY31" fmla="*/ 28622 h 33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6225" h="338184">
                  <a:moveTo>
                    <a:pt x="80962" y="28622"/>
                  </a:moveTo>
                  <a:lnTo>
                    <a:pt x="57150" y="90534"/>
                  </a:lnTo>
                  <a:lnTo>
                    <a:pt x="95250" y="128634"/>
                  </a:lnTo>
                  <a:lnTo>
                    <a:pt x="109537" y="152447"/>
                  </a:lnTo>
                  <a:lnTo>
                    <a:pt x="100012" y="195309"/>
                  </a:lnTo>
                  <a:lnTo>
                    <a:pt x="57150" y="209597"/>
                  </a:lnTo>
                  <a:lnTo>
                    <a:pt x="4762" y="233409"/>
                  </a:lnTo>
                  <a:lnTo>
                    <a:pt x="0" y="266747"/>
                  </a:lnTo>
                  <a:lnTo>
                    <a:pt x="28575" y="304847"/>
                  </a:lnTo>
                  <a:lnTo>
                    <a:pt x="90487" y="338184"/>
                  </a:lnTo>
                  <a:lnTo>
                    <a:pt x="142875" y="338184"/>
                  </a:lnTo>
                  <a:cubicBezTo>
                    <a:pt x="179866" y="311762"/>
                    <a:pt x="166556" y="324028"/>
                    <a:pt x="185737" y="304847"/>
                  </a:cubicBezTo>
                  <a:lnTo>
                    <a:pt x="190500" y="285797"/>
                  </a:lnTo>
                  <a:lnTo>
                    <a:pt x="138112" y="247697"/>
                  </a:lnTo>
                  <a:lnTo>
                    <a:pt x="142875" y="223884"/>
                  </a:lnTo>
                  <a:lnTo>
                    <a:pt x="195262" y="204834"/>
                  </a:lnTo>
                  <a:lnTo>
                    <a:pt x="252412" y="214359"/>
                  </a:lnTo>
                  <a:lnTo>
                    <a:pt x="276225" y="190547"/>
                  </a:lnTo>
                  <a:cubicBezTo>
                    <a:pt x="268287" y="177847"/>
                    <a:pt x="262431" y="163579"/>
                    <a:pt x="252412" y="152447"/>
                  </a:cubicBezTo>
                  <a:cubicBezTo>
                    <a:pt x="247663" y="147170"/>
                    <a:pt x="239712" y="146097"/>
                    <a:pt x="233362" y="142922"/>
                  </a:cubicBezTo>
                  <a:lnTo>
                    <a:pt x="223837" y="138159"/>
                  </a:lnTo>
                  <a:lnTo>
                    <a:pt x="209550" y="133397"/>
                  </a:lnTo>
                  <a:lnTo>
                    <a:pt x="166687" y="119109"/>
                  </a:lnTo>
                  <a:lnTo>
                    <a:pt x="157162" y="90534"/>
                  </a:lnTo>
                  <a:lnTo>
                    <a:pt x="185737" y="61959"/>
                  </a:lnTo>
                  <a:lnTo>
                    <a:pt x="214312" y="42909"/>
                  </a:lnTo>
                  <a:lnTo>
                    <a:pt x="247650" y="61959"/>
                  </a:lnTo>
                  <a:lnTo>
                    <a:pt x="247650" y="61959"/>
                  </a:lnTo>
                  <a:lnTo>
                    <a:pt x="276225" y="33384"/>
                  </a:lnTo>
                  <a:cubicBezTo>
                    <a:pt x="224698" y="-2684"/>
                    <a:pt x="247978" y="47"/>
                    <a:pt x="214312" y="47"/>
                  </a:cubicBezTo>
                  <a:lnTo>
                    <a:pt x="214312" y="47"/>
                  </a:lnTo>
                  <a:lnTo>
                    <a:pt x="80962" y="286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1154015D-7B36-D340-8901-D54B16DC32A5}"/>
              </a:ext>
            </a:extLst>
          </p:cNvPr>
          <p:cNvSpPr txBox="1"/>
          <p:nvPr/>
        </p:nvSpPr>
        <p:spPr>
          <a:xfrm>
            <a:off x="612569" y="34187680"/>
            <a:ext cx="302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RPE65</a:t>
            </a:r>
            <a:r>
              <a:rPr lang="en-US" sz="2400" b="1" dirty="0">
                <a:latin typeface="+mj-lt"/>
                <a:sym typeface="Wingdings" pitchFamily="2" charset="2"/>
              </a:rPr>
              <a:t>(NM_000329.3)</a:t>
            </a:r>
            <a:endParaRPr lang="en-US" sz="2400" b="1" dirty="0">
              <a:latin typeface="+mj-lt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93CF069-3CDC-EA4D-B2BA-3BBA49EB9EC2}"/>
              </a:ext>
            </a:extLst>
          </p:cNvPr>
          <p:cNvSpPr/>
          <p:nvPr/>
        </p:nvSpPr>
        <p:spPr>
          <a:xfrm>
            <a:off x="12299357" y="37266960"/>
            <a:ext cx="160512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Control</a:t>
            </a:r>
          </a:p>
          <a:p>
            <a:pPr algn="ctr"/>
            <a:r>
              <a:rPr lang="en-US" sz="2400" b="1" dirty="0" err="1">
                <a:latin typeface="+mj-lt"/>
              </a:rPr>
              <a:t>hiPSC</a:t>
            </a:r>
            <a:r>
              <a:rPr lang="en-US" sz="2400" b="1" dirty="0">
                <a:latin typeface="+mj-lt"/>
              </a:rPr>
              <a:t>-RPE</a:t>
            </a:r>
            <a:endParaRPr lang="en-AU" sz="2400" b="1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5FC2307-EE00-A944-B235-9AFBA329C433}"/>
              </a:ext>
            </a:extLst>
          </p:cNvPr>
          <p:cNvSpPr/>
          <p:nvPr/>
        </p:nvSpPr>
        <p:spPr>
          <a:xfrm>
            <a:off x="9342932" y="37266960"/>
            <a:ext cx="24885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Parental carrier </a:t>
            </a:r>
            <a:r>
              <a:rPr lang="en-US" sz="2400" b="1" dirty="0" err="1">
                <a:latin typeface="+mj-lt"/>
              </a:rPr>
              <a:t>hiPSC</a:t>
            </a:r>
            <a:r>
              <a:rPr lang="en-US" sz="2400" b="1" dirty="0">
                <a:latin typeface="+mj-lt"/>
              </a:rPr>
              <a:t>-RPE</a:t>
            </a:r>
            <a:endParaRPr lang="en-AU" sz="2400" b="1" dirty="0">
              <a:latin typeface="+mj-lt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FAF3FD6-E405-A14D-B01A-FD402015A78D}"/>
              </a:ext>
            </a:extLst>
          </p:cNvPr>
          <p:cNvSpPr txBox="1"/>
          <p:nvPr/>
        </p:nvSpPr>
        <p:spPr>
          <a:xfrm>
            <a:off x="2511670" y="371922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3691A928-5B1A-9A42-9713-A9119DD11938}"/>
              </a:ext>
            </a:extLst>
          </p:cNvPr>
          <p:cNvSpPr txBox="1"/>
          <p:nvPr/>
        </p:nvSpPr>
        <p:spPr>
          <a:xfrm>
            <a:off x="2236052" y="36130208"/>
            <a:ext cx="15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Mutant allele</a:t>
            </a:r>
            <a:endParaRPr lang="en-AU" sz="18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135E6E5-E9B8-5547-8971-6096EAFC2F73}"/>
              </a:ext>
            </a:extLst>
          </p:cNvPr>
          <p:cNvSpPr txBox="1"/>
          <p:nvPr/>
        </p:nvSpPr>
        <p:spPr>
          <a:xfrm>
            <a:off x="14406964" y="33651258"/>
            <a:ext cx="3478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RPE65</a:t>
            </a:r>
            <a:r>
              <a:rPr lang="en-US" sz="2800" dirty="0">
                <a:latin typeface="+mj-lt"/>
              </a:rPr>
              <a:t>: wild type allele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0EF8AC7-E6B9-5040-8EA5-8EE40529C87D}"/>
              </a:ext>
            </a:extLst>
          </p:cNvPr>
          <p:cNvSpPr txBox="1"/>
          <p:nvPr/>
        </p:nvSpPr>
        <p:spPr>
          <a:xfrm>
            <a:off x="14314584" y="35939287"/>
            <a:ext cx="3208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RPE65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+mj-lt"/>
              </a:rPr>
              <a:t>utant allele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647E07B1-DA41-5C4E-A992-07BC2C73BF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1" r="8302"/>
          <a:stretch/>
        </p:blipFill>
        <p:spPr>
          <a:xfrm>
            <a:off x="14437754" y="34105430"/>
            <a:ext cx="9603341" cy="1245172"/>
          </a:xfrm>
          <a:prstGeom prst="rect">
            <a:avLst/>
          </a:prstGeom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0DBBD9A8-66E1-044F-BFCB-27F72814D9DD}"/>
              </a:ext>
            </a:extLst>
          </p:cNvPr>
          <p:cNvSpPr/>
          <p:nvPr/>
        </p:nvSpPr>
        <p:spPr>
          <a:xfrm>
            <a:off x="15708143" y="35343033"/>
            <a:ext cx="7184650" cy="359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Exon 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2C88D0C-0E19-3C41-AD47-D0A91FC71910}"/>
              </a:ext>
            </a:extLst>
          </p:cNvPr>
          <p:cNvSpPr/>
          <p:nvPr/>
        </p:nvSpPr>
        <p:spPr>
          <a:xfrm>
            <a:off x="22892793" y="35343033"/>
            <a:ext cx="1148302" cy="359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Exon 3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C45197E-DDBC-0C4E-8C50-D52C2A2EDAB9}"/>
              </a:ext>
            </a:extLst>
          </p:cNvPr>
          <p:cNvSpPr/>
          <p:nvPr/>
        </p:nvSpPr>
        <p:spPr>
          <a:xfrm>
            <a:off x="14452463" y="35345824"/>
            <a:ext cx="1255680" cy="3513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Exon 1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46492D4C-B267-4949-A3BB-E3E53F5838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4"/>
          <a:stretch/>
        </p:blipFill>
        <p:spPr>
          <a:xfrm>
            <a:off x="14375088" y="36367175"/>
            <a:ext cx="9630854" cy="1207716"/>
          </a:xfrm>
          <a:prstGeom prst="rect">
            <a:avLst/>
          </a:prstGeom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AA265D81-C391-764F-BB55-5A1EBCD56105}"/>
              </a:ext>
            </a:extLst>
          </p:cNvPr>
          <p:cNvSpPr/>
          <p:nvPr/>
        </p:nvSpPr>
        <p:spPr>
          <a:xfrm>
            <a:off x="17444365" y="37574891"/>
            <a:ext cx="6561577" cy="34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Exon 3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1CE203C-1064-B84E-A737-463BB2516555}"/>
              </a:ext>
            </a:extLst>
          </p:cNvPr>
          <p:cNvSpPr/>
          <p:nvPr/>
        </p:nvSpPr>
        <p:spPr>
          <a:xfrm>
            <a:off x="16272175" y="37578694"/>
            <a:ext cx="1172189" cy="335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Exon 1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01E69FA-BA27-3040-B050-CEDC70AEA61A}"/>
              </a:ext>
            </a:extLst>
          </p:cNvPr>
          <p:cNvSpPr/>
          <p:nvPr/>
        </p:nvSpPr>
        <p:spPr>
          <a:xfrm>
            <a:off x="14402601" y="37659566"/>
            <a:ext cx="1857568" cy="174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5’ UTR</a:t>
            </a: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ED37F873-85C3-5A4A-B8B7-577537B95C7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1623"/>
          <a:stretch/>
        </p:blipFill>
        <p:spPr>
          <a:xfrm>
            <a:off x="24322658" y="33357931"/>
            <a:ext cx="5316872" cy="3754469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E00E7F24-92D3-AC4C-8A71-A4A25BA16CD2}"/>
              </a:ext>
            </a:extLst>
          </p:cNvPr>
          <p:cNvSpPr txBox="1"/>
          <p:nvPr/>
        </p:nvSpPr>
        <p:spPr>
          <a:xfrm>
            <a:off x="27294538" y="37159160"/>
            <a:ext cx="2228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Parental carrier </a:t>
            </a:r>
            <a:r>
              <a:rPr lang="en-US" sz="2400" b="1" dirty="0" err="1">
                <a:latin typeface="+mj-lt"/>
              </a:rPr>
              <a:t>hiPSC</a:t>
            </a:r>
            <a:r>
              <a:rPr lang="en-US" sz="2400" b="1" dirty="0">
                <a:latin typeface="+mj-lt"/>
              </a:rPr>
              <a:t>-RPE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46155CD-852A-744B-8318-DE1E498BE9A1}"/>
              </a:ext>
            </a:extLst>
          </p:cNvPr>
          <p:cNvSpPr txBox="1"/>
          <p:nvPr/>
        </p:nvSpPr>
        <p:spPr>
          <a:xfrm>
            <a:off x="25298801" y="37191741"/>
            <a:ext cx="18601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Control </a:t>
            </a:r>
            <a:r>
              <a:rPr lang="en-US" sz="2400" b="1" dirty="0" err="1">
                <a:latin typeface="+mj-lt"/>
              </a:rPr>
              <a:t>hiPSC</a:t>
            </a:r>
            <a:r>
              <a:rPr lang="en-US" sz="2400" b="1" dirty="0">
                <a:latin typeface="+mj-lt"/>
              </a:rPr>
              <a:t>-RPE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7F4032F-61E2-F846-8B48-A67875DA4666}"/>
              </a:ext>
            </a:extLst>
          </p:cNvPr>
          <p:cNvSpPr txBox="1"/>
          <p:nvPr/>
        </p:nvSpPr>
        <p:spPr>
          <a:xfrm>
            <a:off x="28214941" y="37958798"/>
            <a:ext cx="171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n=3; P ≤ 0.01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A074032-F2AA-3B4E-8C3B-2071537F8B5F}"/>
              </a:ext>
            </a:extLst>
          </p:cNvPr>
          <p:cNvSpPr/>
          <p:nvPr/>
        </p:nvSpPr>
        <p:spPr>
          <a:xfrm>
            <a:off x="770736" y="33014474"/>
            <a:ext cx="1735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RNA studies of </a:t>
            </a:r>
            <a:r>
              <a:rPr lang="en-AU" sz="32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hiPSC</a:t>
            </a:r>
            <a:r>
              <a:rPr lang="en-AU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-RPE cells demonstrate aberrant splicing &amp; sensitivity to Nonsense Mediated Decay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84749107-B985-BF4A-9BFC-A5C461DF669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4673"/>
          <a:stretch/>
        </p:blipFill>
        <p:spPr>
          <a:xfrm>
            <a:off x="7850379" y="33712519"/>
            <a:ext cx="6342167" cy="361336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89BAB069-07F6-134B-A368-38EBB777ABE4}"/>
              </a:ext>
            </a:extLst>
          </p:cNvPr>
          <p:cNvSpPr/>
          <p:nvPr/>
        </p:nvSpPr>
        <p:spPr>
          <a:xfrm>
            <a:off x="362816" y="38387340"/>
            <a:ext cx="13579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C00000"/>
                </a:solidFill>
              </a:rPr>
              <a:t>Orthogonal HEK293-based minigene assay confirms exon skipping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EF8DBFC-2B88-3044-90A3-2C5264D53B02}"/>
              </a:ext>
            </a:extLst>
          </p:cNvPr>
          <p:cNvSpPr/>
          <p:nvPr/>
        </p:nvSpPr>
        <p:spPr>
          <a:xfrm>
            <a:off x="11659429" y="39627822"/>
            <a:ext cx="18352160" cy="25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ea typeface="Calibri Light" charset="0"/>
                <a:cs typeface="Calibri Light" charset="0"/>
              </a:rPr>
              <a:t>Conclusions</a:t>
            </a:r>
            <a:endParaRPr lang="en-US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 Light" charset="0"/>
              <a:cs typeface="Calibri Light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The generation of a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hiPSC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-RPE model facilitated access to </a:t>
            </a:r>
            <a:r>
              <a:rPr lang="en-US" alt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RPE65 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RNA</a:t>
            </a:r>
            <a:r>
              <a:rPr lang="en-US" alt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,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 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  <a:sym typeface="Wingdings" pitchFamily="2" charset="2"/>
              </a:rPr>
              <a:t>showing skipping of exon 2 and sensitivity to NMD</a:t>
            </a:r>
            <a:endParaRPr lang="en-US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 Light" charset="0"/>
              <a:cs typeface="Calibri Light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hiPSC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 Light" charset="0"/>
                <a:cs typeface="Calibri Light" charset="0"/>
              </a:rPr>
              <a:t>-RPE model enabled reclassification of the genomic variant to Pathogenic, and confirmed eligibility for gene therapy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study showcases the importance of synergistic stem cell studies and diagnostic genomics in the era of gene therapies</a:t>
            </a:r>
            <a:endParaRPr lang="en-US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 Light" charset="0"/>
              <a:cs typeface="Calibri Light" charset="0"/>
            </a:endParaRPr>
          </a:p>
        </p:txBody>
      </p:sp>
      <p:sp>
        <p:nvSpPr>
          <p:cNvPr id="224" name="Rounded Rectangle 223">
            <a:extLst>
              <a:ext uri="{FF2B5EF4-FFF2-40B4-BE49-F238E27FC236}">
                <a16:creationId xmlns:a16="http://schemas.microsoft.com/office/drawing/2014/main" id="{8982B750-D470-7B44-B097-28D0B7484E94}"/>
              </a:ext>
            </a:extLst>
          </p:cNvPr>
          <p:cNvSpPr/>
          <p:nvPr/>
        </p:nvSpPr>
        <p:spPr>
          <a:xfrm>
            <a:off x="286831" y="20737882"/>
            <a:ext cx="29637965" cy="11975553"/>
          </a:xfrm>
          <a:prstGeom prst="roundRect">
            <a:avLst>
              <a:gd name="adj" fmla="val 4986"/>
            </a:avLst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C79645E2-A3D2-6A42-88B9-B001F4F34D3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73" b="65419"/>
          <a:stretch/>
        </p:blipFill>
        <p:spPr>
          <a:xfrm>
            <a:off x="555968" y="34690375"/>
            <a:ext cx="7545176" cy="1080000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9A42C629-79C4-BB42-B1A3-21417ED2B16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8310"/>
          <a:stretch/>
        </p:blipFill>
        <p:spPr>
          <a:xfrm>
            <a:off x="557778" y="36040414"/>
            <a:ext cx="7546501" cy="1661370"/>
          </a:xfrm>
          <a:prstGeom prst="rect">
            <a:avLst/>
          </a:prstGeom>
        </p:spPr>
      </p:pic>
      <p:sp>
        <p:nvSpPr>
          <p:cNvPr id="194" name="Pentagon 193">
            <a:extLst>
              <a:ext uri="{FF2B5EF4-FFF2-40B4-BE49-F238E27FC236}">
                <a16:creationId xmlns:a16="http://schemas.microsoft.com/office/drawing/2014/main" id="{5F0EBC55-E31A-CF4D-87D6-CC840473058C}"/>
              </a:ext>
            </a:extLst>
          </p:cNvPr>
          <p:cNvSpPr/>
          <p:nvPr/>
        </p:nvSpPr>
        <p:spPr>
          <a:xfrm rot="10800000">
            <a:off x="5138434" y="36506806"/>
            <a:ext cx="414103" cy="232859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Pentagon 194">
            <a:extLst>
              <a:ext uri="{FF2B5EF4-FFF2-40B4-BE49-F238E27FC236}">
                <a16:creationId xmlns:a16="http://schemas.microsoft.com/office/drawing/2014/main" id="{BF5863EC-9CCB-0A4B-8311-5E827EAD900A}"/>
              </a:ext>
            </a:extLst>
          </p:cNvPr>
          <p:cNvSpPr/>
          <p:nvPr/>
        </p:nvSpPr>
        <p:spPr>
          <a:xfrm rot="10800000">
            <a:off x="6494407" y="36506806"/>
            <a:ext cx="414103" cy="23285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9F846A-3CA4-C64C-9B5E-BA51A81B6A23}"/>
              </a:ext>
            </a:extLst>
          </p:cNvPr>
          <p:cNvSpPr txBox="1"/>
          <p:nvPr/>
        </p:nvSpPr>
        <p:spPr>
          <a:xfrm>
            <a:off x="5224436" y="36170436"/>
            <a:ext cx="28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8E934D4-F25B-1B45-AB1F-2C29AB780AE5}"/>
              </a:ext>
            </a:extLst>
          </p:cNvPr>
          <p:cNvSpPr txBox="1"/>
          <p:nvPr/>
        </p:nvSpPr>
        <p:spPr>
          <a:xfrm>
            <a:off x="6596366" y="36175490"/>
            <a:ext cx="28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B</a:t>
            </a:r>
          </a:p>
        </p:txBody>
      </p:sp>
      <p:sp>
        <p:nvSpPr>
          <p:cNvPr id="198" name="Pentagon 197">
            <a:extLst>
              <a:ext uri="{FF2B5EF4-FFF2-40B4-BE49-F238E27FC236}">
                <a16:creationId xmlns:a16="http://schemas.microsoft.com/office/drawing/2014/main" id="{99BFF785-B1C5-4742-BE49-E3F809C1D109}"/>
              </a:ext>
            </a:extLst>
          </p:cNvPr>
          <p:cNvSpPr/>
          <p:nvPr/>
        </p:nvSpPr>
        <p:spPr>
          <a:xfrm>
            <a:off x="849751" y="36508415"/>
            <a:ext cx="414103" cy="2328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4B3717A-9789-AB41-B890-26431569C6C3}"/>
              </a:ext>
            </a:extLst>
          </p:cNvPr>
          <p:cNvSpPr txBox="1"/>
          <p:nvPr/>
        </p:nvSpPr>
        <p:spPr>
          <a:xfrm>
            <a:off x="13911986" y="38207004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+mj-lt"/>
              </a:rPr>
              <a:t>Wild type RPE65 allele: </a:t>
            </a:r>
            <a:r>
              <a:rPr lang="en-US" sz="2000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533 amino acids</a:t>
            </a:r>
            <a:endParaRPr lang="en-US" sz="2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DDA33547-36C4-6043-8A7C-CCD1F5DA97CF}"/>
              </a:ext>
            </a:extLst>
          </p:cNvPr>
          <p:cNvSpPr txBox="1"/>
          <p:nvPr/>
        </p:nvSpPr>
        <p:spPr>
          <a:xfrm>
            <a:off x="13911985" y="38587355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+mj-lt"/>
              </a:rPr>
              <a:t>NH</a:t>
            </a:r>
            <a:r>
              <a:rPr lang="en-AU" sz="2000" baseline="-25000" dirty="0">
                <a:latin typeface="+mj-lt"/>
              </a:rPr>
              <a:t>2</a:t>
            </a:r>
            <a:r>
              <a:rPr lang="en-AU" sz="2000" dirty="0">
                <a:latin typeface="+mj-lt"/>
              </a:rPr>
              <a:t>-</a:t>
            </a:r>
            <a:endParaRPr lang="en-AU" sz="2000" baseline="-25000" dirty="0">
              <a:latin typeface="+mj-lt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BBCD3EB-5A0A-A843-BFD7-EE11BC85F8E7}"/>
              </a:ext>
            </a:extLst>
          </p:cNvPr>
          <p:cNvSpPr/>
          <p:nvPr/>
        </p:nvSpPr>
        <p:spPr>
          <a:xfrm>
            <a:off x="14436461" y="38624537"/>
            <a:ext cx="5286184" cy="313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3E73684-77CC-E548-B7E8-6B5F9D0AA179}"/>
              </a:ext>
            </a:extLst>
          </p:cNvPr>
          <p:cNvSpPr/>
          <p:nvPr/>
        </p:nvSpPr>
        <p:spPr>
          <a:xfrm>
            <a:off x="14470584" y="12419528"/>
            <a:ext cx="15052359" cy="7890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82026393-2ECB-394B-A93D-19A4AD4256AB}"/>
              </a:ext>
            </a:extLst>
          </p:cNvPr>
          <p:cNvSpPr txBox="1"/>
          <p:nvPr/>
        </p:nvSpPr>
        <p:spPr>
          <a:xfrm>
            <a:off x="19623098" y="38579043"/>
            <a:ext cx="89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+mj-lt"/>
              </a:rPr>
              <a:t>-COOH</a:t>
            </a:r>
            <a:endParaRPr lang="en-AU" sz="2000" baseline="-25000" dirty="0">
              <a:latin typeface="+mj-lt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BFCFC8A6-7355-0242-9266-88996311AD34}"/>
              </a:ext>
            </a:extLst>
          </p:cNvPr>
          <p:cNvSpPr txBox="1"/>
          <p:nvPr/>
        </p:nvSpPr>
        <p:spPr>
          <a:xfrm>
            <a:off x="20835325" y="38590565"/>
            <a:ext cx="67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+mj-lt"/>
              </a:rPr>
              <a:t>NH</a:t>
            </a:r>
            <a:r>
              <a:rPr lang="en-AU" sz="2000" baseline="-25000" dirty="0">
                <a:latin typeface="+mj-lt"/>
              </a:rPr>
              <a:t>2</a:t>
            </a:r>
            <a:r>
              <a:rPr lang="en-AU" sz="2000" dirty="0">
                <a:latin typeface="+mj-lt"/>
              </a:rPr>
              <a:t>-</a:t>
            </a:r>
            <a:endParaRPr lang="en-AU" sz="2000" baseline="-25000" dirty="0">
              <a:latin typeface="+mj-lt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AD1832C-6878-A546-A757-78ECB3115A17}"/>
              </a:ext>
            </a:extLst>
          </p:cNvPr>
          <p:cNvSpPr/>
          <p:nvPr/>
        </p:nvSpPr>
        <p:spPr>
          <a:xfrm>
            <a:off x="21424297" y="38594917"/>
            <a:ext cx="549910" cy="379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149A1AE-A2E3-664B-9118-A97839FA3D62}"/>
              </a:ext>
            </a:extLst>
          </p:cNvPr>
          <p:cNvSpPr txBox="1"/>
          <p:nvPr/>
        </p:nvSpPr>
        <p:spPr>
          <a:xfrm>
            <a:off x="20818134" y="38207004"/>
            <a:ext cx="531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Predicted RPE65 mutant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allele: 22 amino acids </a:t>
            </a:r>
            <a:endParaRPr lang="en-US" sz="2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22EE617-E0A0-3141-A763-7F1AD09F5E2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15" b="48570"/>
          <a:stretch/>
        </p:blipFill>
        <p:spPr>
          <a:xfrm>
            <a:off x="14651548" y="18376623"/>
            <a:ext cx="8136904" cy="185162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7DB1E35-4894-EB40-B687-266B3DE485ED}"/>
              </a:ext>
            </a:extLst>
          </p:cNvPr>
          <p:cNvSpPr txBox="1"/>
          <p:nvPr/>
        </p:nvSpPr>
        <p:spPr>
          <a:xfrm>
            <a:off x="19278694" y="19743471"/>
            <a:ext cx="27441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Pathogenic variant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573AED-C68B-B647-8D62-6D3981B656D7}"/>
              </a:ext>
            </a:extLst>
          </p:cNvPr>
          <p:cNvSpPr txBox="1"/>
          <p:nvPr/>
        </p:nvSpPr>
        <p:spPr>
          <a:xfrm>
            <a:off x="16735975" y="19737858"/>
            <a:ext cx="11293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VOUS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09D341-687C-074B-9F62-E7235348D1C0}"/>
              </a:ext>
            </a:extLst>
          </p:cNvPr>
          <p:cNvSpPr txBox="1"/>
          <p:nvPr/>
        </p:nvSpPr>
        <p:spPr>
          <a:xfrm>
            <a:off x="17800381" y="19555295"/>
            <a:ext cx="49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</a:t>
            </a:r>
            <a:endParaRPr lang="en-AU" sz="2800" b="1" dirty="0">
              <a:solidFill>
                <a:srgbClr val="FF0000"/>
              </a:solidFill>
            </a:endParaRP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D47F6090-9EA7-C845-B3F2-8E339683681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804"/>
          <a:stretch/>
        </p:blipFill>
        <p:spPr>
          <a:xfrm>
            <a:off x="23417255" y="13178111"/>
            <a:ext cx="6011901" cy="6246523"/>
          </a:xfrm>
          <a:prstGeom prst="rect">
            <a:avLst/>
          </a:prstGeom>
        </p:spPr>
      </p:pic>
      <p:sp>
        <p:nvSpPr>
          <p:cNvPr id="238" name="TextBox 237">
            <a:extLst>
              <a:ext uri="{FF2B5EF4-FFF2-40B4-BE49-F238E27FC236}">
                <a16:creationId xmlns:a16="http://schemas.microsoft.com/office/drawing/2014/main" id="{6A8133EB-72F0-854F-84B9-D906A66BF871}"/>
              </a:ext>
            </a:extLst>
          </p:cNvPr>
          <p:cNvSpPr txBox="1"/>
          <p:nvPr/>
        </p:nvSpPr>
        <p:spPr>
          <a:xfrm rot="16200000">
            <a:off x="22507983" y="14268119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Sibling - 1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6A94C9F-20E0-1A43-9B54-8D6AAE6F9A7D}"/>
              </a:ext>
            </a:extLst>
          </p:cNvPr>
          <p:cNvSpPr txBox="1"/>
          <p:nvPr/>
        </p:nvSpPr>
        <p:spPr>
          <a:xfrm rot="16200000">
            <a:off x="22526730" y="16082545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Sibling - 2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9A841B7C-17AA-2C4D-8483-72F73200EF10}"/>
              </a:ext>
            </a:extLst>
          </p:cNvPr>
          <p:cNvSpPr txBox="1"/>
          <p:nvPr/>
        </p:nvSpPr>
        <p:spPr>
          <a:xfrm rot="16200000">
            <a:off x="22662423" y="1801849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Normal</a:t>
            </a:r>
          </a:p>
        </p:txBody>
      </p:sp>
      <p:pic>
        <p:nvPicPr>
          <p:cNvPr id="253" name="Picture 252">
            <a:extLst>
              <a:ext uri="{FF2B5EF4-FFF2-40B4-BE49-F238E27FC236}">
                <a16:creationId xmlns:a16="http://schemas.microsoft.com/office/drawing/2014/main" id="{41D9C673-9AB4-4D41-A3BF-F75DD19030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452" y="39419295"/>
            <a:ext cx="2684073" cy="3217012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BB717F21-1205-F648-91F2-5EDE99EFBDC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66752" b="51013"/>
          <a:stretch/>
        </p:blipFill>
        <p:spPr>
          <a:xfrm>
            <a:off x="14830040" y="12631084"/>
            <a:ext cx="3585340" cy="2749485"/>
          </a:xfrm>
          <a:prstGeom prst="rect">
            <a:avLst/>
          </a:prstGeom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3499E774-3E74-6544-AF63-F2A5E5CC8410}"/>
              </a:ext>
            </a:extLst>
          </p:cNvPr>
          <p:cNvSpPr txBox="1"/>
          <p:nvPr/>
        </p:nvSpPr>
        <p:spPr>
          <a:xfrm>
            <a:off x="612569" y="41972157"/>
            <a:ext cx="212583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 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734D12-8A8C-9A48-8285-E4EC188CBE6C}"/>
              </a:ext>
            </a:extLst>
          </p:cNvPr>
          <p:cNvSpPr/>
          <p:nvPr/>
        </p:nvSpPr>
        <p:spPr>
          <a:xfrm>
            <a:off x="14920395" y="15100702"/>
            <a:ext cx="216024" cy="18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8F1008-8BB5-AB47-BBBC-68367A2C6C0A}"/>
              </a:ext>
            </a:extLst>
          </p:cNvPr>
          <p:cNvSpPr txBox="1"/>
          <p:nvPr/>
        </p:nvSpPr>
        <p:spPr>
          <a:xfrm>
            <a:off x="14817911" y="12607744"/>
            <a:ext cx="139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Sibling - 1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65C786B4-6AF6-2E4F-AC96-D4487948741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8321" r="-117" b="51013"/>
          <a:stretch/>
        </p:blipFill>
        <p:spPr>
          <a:xfrm>
            <a:off x="18720000" y="12606288"/>
            <a:ext cx="3627653" cy="278193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D0B475C-571B-D74F-8330-8D4F0DEC94DA}"/>
              </a:ext>
            </a:extLst>
          </p:cNvPr>
          <p:cNvSpPr/>
          <p:nvPr/>
        </p:nvSpPr>
        <p:spPr>
          <a:xfrm>
            <a:off x="18765769" y="15087147"/>
            <a:ext cx="326253" cy="2803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824E6BE9-79F0-9943-8550-4430D60EF19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8783" r="66752"/>
          <a:stretch/>
        </p:blipFill>
        <p:spPr>
          <a:xfrm>
            <a:off x="14830040" y="15606627"/>
            <a:ext cx="3585340" cy="274948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727FDCE-559F-9B44-90C9-DD37A5656268}"/>
              </a:ext>
            </a:extLst>
          </p:cNvPr>
          <p:cNvSpPr/>
          <p:nvPr/>
        </p:nvSpPr>
        <p:spPr>
          <a:xfrm>
            <a:off x="14920395" y="18087781"/>
            <a:ext cx="216024" cy="18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D31122-282F-1748-BD59-F9EE4649EB78}"/>
              </a:ext>
            </a:extLst>
          </p:cNvPr>
          <p:cNvSpPr txBox="1"/>
          <p:nvPr/>
        </p:nvSpPr>
        <p:spPr>
          <a:xfrm>
            <a:off x="14817911" y="15621143"/>
            <a:ext cx="139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Sibling - 2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83DDDC28-386E-1B48-8E3B-6D3763274D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7896" t="49201" r="309"/>
          <a:stretch/>
        </p:blipFill>
        <p:spPr>
          <a:xfrm>
            <a:off x="18720000" y="15567993"/>
            <a:ext cx="3627654" cy="278193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7E5B22-EFD8-7045-9182-0CBF2C562EDD}"/>
              </a:ext>
            </a:extLst>
          </p:cNvPr>
          <p:cNvSpPr/>
          <p:nvPr/>
        </p:nvSpPr>
        <p:spPr>
          <a:xfrm>
            <a:off x="18893445" y="18044058"/>
            <a:ext cx="301476" cy="233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DCF3CB4-E98A-E447-A0FE-24A0E30E7C65}"/>
              </a:ext>
            </a:extLst>
          </p:cNvPr>
          <p:cNvSpPr/>
          <p:nvPr/>
        </p:nvSpPr>
        <p:spPr>
          <a:xfrm>
            <a:off x="25179655" y="33821227"/>
            <a:ext cx="4229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C00000"/>
                </a:solidFill>
              </a:rPr>
              <a:t>~30% reduction in heterozygous carrier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D4DD176-B2CD-994D-8FB7-A1609E68D35D}"/>
              </a:ext>
            </a:extLst>
          </p:cNvPr>
          <p:cNvSpPr txBox="1"/>
          <p:nvPr/>
        </p:nvSpPr>
        <p:spPr>
          <a:xfrm>
            <a:off x="8102835" y="33932506"/>
            <a:ext cx="65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(bp)</a:t>
            </a:r>
          </a:p>
        </p:txBody>
      </p:sp>
    </p:spTree>
    <p:extLst>
      <p:ext uri="{BB962C8B-B14F-4D97-AF65-F5344CB8AC3E}">
        <p14:creationId xmlns:p14="http://schemas.microsoft.com/office/powerpoint/2010/main" val="34791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 animBg="1"/>
      <p:bldP spid="246" grpId="0"/>
      <p:bldP spid="247" grpId="0"/>
      <p:bldP spid="248" grpId="0" animBg="1"/>
      <p:bldP spid="2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761</Words>
  <Application>Microsoft Macintosh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RPE65 synonymous variant causes aberrant splicing in patient-derived iPSC-retinal pigment epithelial cells </vt:lpstr>
    </vt:vector>
  </TitlesOfParts>
  <Company>CHW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Australian perspective: Genomics, molecular diagnoses and genotype-phenotype insights in the Inherited Retinal Dystrophies</dc:title>
  <dc:creator>Benjamin Nash</dc:creator>
  <cp:lastModifiedBy>Microsoft Office User</cp:lastModifiedBy>
  <cp:revision>73</cp:revision>
  <cp:lastPrinted>2018-04-25T22:49:49Z</cp:lastPrinted>
  <dcterms:created xsi:type="dcterms:W3CDTF">2018-04-22T22:46:07Z</dcterms:created>
  <dcterms:modified xsi:type="dcterms:W3CDTF">2021-05-12T04:45:51Z</dcterms:modified>
</cp:coreProperties>
</file>